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sldIdLst>
    <p:sldId id="298" r:id="rId2"/>
    <p:sldId id="338" r:id="rId3"/>
    <p:sldId id="319" r:id="rId4"/>
    <p:sldId id="334" r:id="rId5"/>
    <p:sldId id="320" r:id="rId6"/>
    <p:sldId id="312" r:id="rId7"/>
    <p:sldId id="329" r:id="rId8"/>
    <p:sldId id="330" r:id="rId9"/>
    <p:sldId id="271" r:id="rId10"/>
    <p:sldId id="335" r:id="rId11"/>
    <p:sldId id="333" r:id="rId12"/>
    <p:sldId id="323" r:id="rId13"/>
    <p:sldId id="336" r:id="rId14"/>
    <p:sldId id="303" r:id="rId15"/>
    <p:sldId id="331" r:id="rId16"/>
    <p:sldId id="325" r:id="rId17"/>
    <p:sldId id="293" r:id="rId18"/>
    <p:sldId id="313" r:id="rId19"/>
    <p:sldId id="289" r:id="rId20"/>
    <p:sldId id="309" r:id="rId21"/>
    <p:sldId id="270" r:id="rId22"/>
    <p:sldId id="332" r:id="rId23"/>
    <p:sldId id="315" r:id="rId24"/>
  </p:sldIdLst>
  <p:sldSz cx="9144000" cy="6858000" type="screen4x3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B4C"/>
    <a:srgbClr val="EF43FF"/>
    <a:srgbClr val="B02DFF"/>
    <a:srgbClr val="FF9190"/>
    <a:srgbClr val="B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1"/>
    <p:restoredTop sz="82788"/>
  </p:normalViewPr>
  <p:slideViewPr>
    <p:cSldViewPr snapToGrid="0" snapToObjects="1">
      <p:cViewPr>
        <p:scale>
          <a:sx n="81" d="100"/>
          <a:sy n="81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34B5B-726B-4741-BD6C-9D05A5E52B93}" type="datetimeFigureOut">
              <a:rPr lang="en-US" smtClean="0"/>
              <a:t>9/19/18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686CC-C8DD-894B-8625-D0BDF500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coordinated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58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mention</a:t>
            </a:r>
            <a:r>
              <a:rPr lang="zh-CN" altLang="en-US" dirty="0"/>
              <a:t> </a:t>
            </a:r>
            <a:r>
              <a:rPr lang="en-US" altLang="zh-CN" dirty="0"/>
              <a:t>"Monocle</a:t>
            </a:r>
            <a:r>
              <a:rPr lang="zh-CN" altLang="en-US" dirty="0"/>
              <a:t> 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 err="1"/>
              <a:t>Trapnell</a:t>
            </a:r>
            <a:r>
              <a:rPr lang="zh-CN" altLang="en-US" dirty="0"/>
              <a:t> </a:t>
            </a:r>
            <a:r>
              <a:rPr lang="en-US" altLang="zh-CN" dirty="0"/>
              <a:t>lab"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bottom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11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3D184-B368-9540-AD9E-5740AC7F2A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26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9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altLang="zh-CN" dirty="0"/>
              <a:t>intra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inter</a:t>
            </a:r>
            <a:r>
              <a:rPr lang="zh-CN" altLang="en-US" dirty="0"/>
              <a:t> </a:t>
            </a:r>
            <a:r>
              <a:rPr lang="en-US" altLang="zh-CN" dirty="0"/>
              <a:t>cell</a:t>
            </a:r>
            <a:r>
              <a:rPr lang="zh-CN" altLang="en-US" dirty="0"/>
              <a:t> </a:t>
            </a:r>
            <a:r>
              <a:rPr lang="en-US" altLang="zh-CN" dirty="0"/>
              <a:t>interactions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52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HGF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c-Met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 in detachment of myogenic precursor cells from the lateral dermomyotomes and their subsequent migration into the newly formed limb buds.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apical ectodermal 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76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**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sampled</a:t>
            </a:r>
            <a:r>
              <a:rPr lang="zh-CN" altLang="en-US" dirty="0"/>
              <a:t> </a:t>
            </a:r>
            <a:r>
              <a:rPr lang="en-US" altLang="zh-CN" dirty="0"/>
              <a:t>brains</a:t>
            </a:r>
          </a:p>
          <a:p>
            <a:r>
              <a:rPr lang="zh-CN" altLang="en-US" dirty="0"/>
              <a:t>**</a:t>
            </a:r>
            <a:r>
              <a:rPr lang="en-US" altLang="zh-CN" dirty="0"/>
              <a:t>could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down</a:t>
            </a:r>
            <a:r>
              <a:rPr lang="zh-CN" altLang="en-US" baseline="0" dirty="0"/>
              <a:t> </a:t>
            </a:r>
            <a:r>
              <a:rPr lang="en-US" altLang="zh-CN" baseline="0" dirty="0"/>
              <a:t>sample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45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put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color</a:t>
            </a:r>
            <a:r>
              <a:rPr lang="zh-CN" altLang="en-US" dirty="0"/>
              <a:t> </a:t>
            </a:r>
            <a:r>
              <a:rPr lang="en-US" altLang="zh-CN" dirty="0"/>
              <a:t>legend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84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4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8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9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9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1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Individual</a:t>
            </a:r>
            <a:r>
              <a:rPr lang="zh-CN" altLang="en-US" dirty="0"/>
              <a:t> </a:t>
            </a:r>
            <a:r>
              <a:rPr lang="en-US" altLang="zh-CN" dirty="0"/>
              <a:t>clusters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individual</a:t>
            </a:r>
            <a:r>
              <a:rPr lang="zh-CN" altLang="en-US" dirty="0"/>
              <a:t> </a:t>
            </a:r>
            <a:r>
              <a:rPr lang="en-US" altLang="zh-CN" dirty="0"/>
              <a:t>mechanisms</a:t>
            </a:r>
          </a:p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promoters,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striking</a:t>
            </a:r>
            <a:r>
              <a:rPr lang="zh-CN" altLang="en-US" dirty="0"/>
              <a:t> </a:t>
            </a:r>
            <a:r>
              <a:rPr lang="en-US" altLang="zh-CN" dirty="0"/>
              <a:t>pattern</a:t>
            </a:r>
            <a:r>
              <a:rPr lang="zh-CN" altLang="en-US" dirty="0"/>
              <a:t> </a:t>
            </a:r>
            <a:r>
              <a:rPr lang="en-US" altLang="zh-CN" dirty="0"/>
              <a:t>emerged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18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HIPP1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regulator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Rest</a:t>
            </a:r>
          </a:p>
          <a:p>
            <a:endParaRPr lang="en-US" altLang="zh-CN" dirty="0"/>
          </a:p>
          <a:p>
            <a:r>
              <a:rPr lang="en-US" altLang="zh-CN" dirty="0"/>
              <a:t>keep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drive</a:t>
            </a:r>
          </a:p>
          <a:p>
            <a:r>
              <a:rPr lang="en-US" altLang="zh-CN" dirty="0"/>
              <a:t>keep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pdf</a:t>
            </a:r>
            <a:r>
              <a:rPr lang="zh-CN" altLang="en-US" dirty="0"/>
              <a:t> </a:t>
            </a:r>
            <a:r>
              <a:rPr lang="en-US" altLang="zh-CN" dirty="0"/>
              <a:t>copy</a:t>
            </a:r>
          </a:p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</a:p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7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bulk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clusters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genes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  <a:p>
            <a:r>
              <a:rPr lang="en-US" dirty="0" err="1"/>
              <a:t>classicmodel</a:t>
            </a:r>
            <a:endParaRPr lang="en-US" dirty="0"/>
          </a:p>
          <a:p>
            <a:r>
              <a:rPr lang="en-US" dirty="0"/>
              <a:t>eas</a:t>
            </a:r>
            <a:r>
              <a:rPr lang="en-US" altLang="zh-CN" dirty="0"/>
              <a:t>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dissect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48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686CC-C8DD-894B-8625-D0BDF5009E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2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6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2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3663"/>
            <a:ext cx="8229600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9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65304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9/19/18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5304"/>
            <a:ext cx="2895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165304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8987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+mj-lt"/>
          <a:ea typeface="Chalkboard" charset="0"/>
          <a:cs typeface="Chalkboard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b="0" i="0" kern="1200">
          <a:solidFill>
            <a:schemeClr val="bg1"/>
          </a:solidFill>
          <a:latin typeface="+mn-lt"/>
          <a:ea typeface="Chalkboard" charset="0"/>
          <a:cs typeface="Chalkboard" charset="0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b="0" i="0" kern="1200">
          <a:solidFill>
            <a:schemeClr val="bg1"/>
          </a:solidFill>
          <a:latin typeface="+mn-lt"/>
          <a:ea typeface="Chalkboard" charset="0"/>
          <a:cs typeface="Chalkboard" charset="0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bg1"/>
          </a:solidFill>
          <a:latin typeface="+mn-lt"/>
          <a:ea typeface="Chalkboard" charset="0"/>
          <a:cs typeface="Chalkboard" charset="0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bg1"/>
          </a:solidFill>
          <a:latin typeface="+mn-lt"/>
          <a:ea typeface="Chalkboard" charset="0"/>
          <a:cs typeface="Chalkboard" charset="0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bg1"/>
          </a:solidFill>
          <a:latin typeface="+mn-lt"/>
          <a:ea typeface="Chalkboard" charset="0"/>
          <a:cs typeface="Chalkboard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4.emf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" y="386104"/>
            <a:ext cx="7202051" cy="2463249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j-lt"/>
              </a:rPr>
              <a:t>Tissue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development: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from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transcription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to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signaling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pathways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4672015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Peng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He 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California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Institute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of</a:t>
            </a:r>
            <a:r>
              <a:rPr lang="zh-CN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Technology</a:t>
            </a:r>
          </a:p>
          <a:p>
            <a:r>
              <a:rPr lang="en-US" altLang="zh-CN" sz="2000" dirty="0" err="1">
                <a:solidFill>
                  <a:schemeClr val="tx1"/>
                </a:solidFill>
                <a:latin typeface="+mn-lt"/>
              </a:rPr>
              <a:t>Hinxton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, 9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/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20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/201</a:t>
            </a: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8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7700" y="757235"/>
            <a:ext cx="1497013" cy="1497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00" t="3071" r="10727" b="16572"/>
          <a:stretch/>
        </p:blipFill>
        <p:spPr>
          <a:xfrm>
            <a:off x="428625" y="2971787"/>
            <a:ext cx="8543925" cy="12858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450" y="2671751"/>
            <a:ext cx="3128963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988" y="4081454"/>
            <a:ext cx="3128963" cy="628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6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7F5E841-DD7D-494E-A9C4-6519CBB9E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11"/>
          <a:stretch/>
        </p:blipFill>
        <p:spPr>
          <a:xfrm>
            <a:off x="322400" y="1501655"/>
            <a:ext cx="4470400" cy="5156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06" y="280993"/>
            <a:ext cx="8229600" cy="71108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Continuous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made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12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en-US" dirty="0"/>
              <a:t>iscrete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53118-2D21-724F-AE5D-58CE7A9DE1DB}"/>
              </a:ext>
            </a:extLst>
          </p:cNvPr>
          <p:cNvSpPr txBox="1"/>
          <p:nvPr/>
        </p:nvSpPr>
        <p:spPr>
          <a:xfrm>
            <a:off x="1732973" y="2417056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Muscle</a:t>
            </a:r>
            <a:r>
              <a:rPr lang="zh-CN" altLang="en-US" sz="1200" dirty="0">
                <a:solidFill>
                  <a:srgbClr val="00B050"/>
                </a:solidFill>
              </a:rPr>
              <a:t> </a:t>
            </a:r>
            <a:r>
              <a:rPr lang="en-US" altLang="zh-CN" sz="1200" dirty="0">
                <a:solidFill>
                  <a:srgbClr val="00B050"/>
                </a:solidFill>
              </a:rPr>
              <a:t>1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9D5B8-C0B8-4843-8040-3A6471C99154}"/>
              </a:ext>
            </a:extLst>
          </p:cNvPr>
          <p:cNvSpPr txBox="1"/>
          <p:nvPr/>
        </p:nvSpPr>
        <p:spPr>
          <a:xfrm>
            <a:off x="968945" y="1979741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</a:rPr>
              <a:t>Muscle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3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7E7F8-9DFC-3B43-8DCE-E9D678414F9C}"/>
              </a:ext>
            </a:extLst>
          </p:cNvPr>
          <p:cNvSpPr txBox="1"/>
          <p:nvPr/>
        </p:nvSpPr>
        <p:spPr>
          <a:xfrm>
            <a:off x="407607" y="2689612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Muscle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63080A-15F4-244F-A40C-CB9B02B36019}"/>
              </a:ext>
            </a:extLst>
          </p:cNvPr>
          <p:cNvSpPr txBox="1"/>
          <p:nvPr/>
        </p:nvSpPr>
        <p:spPr>
          <a:xfrm>
            <a:off x="326151" y="3623341"/>
            <a:ext cx="969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E1E300"/>
                </a:solidFill>
              </a:rPr>
              <a:t>Macrophage</a:t>
            </a:r>
            <a:endParaRPr lang="en-US" sz="1200" dirty="0">
              <a:solidFill>
                <a:srgbClr val="E1E3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2ACB01-08F5-F043-A572-1A42CFC7D636}"/>
              </a:ext>
            </a:extLst>
          </p:cNvPr>
          <p:cNvSpPr txBox="1"/>
          <p:nvPr/>
        </p:nvSpPr>
        <p:spPr>
          <a:xfrm>
            <a:off x="917903" y="4060112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accent6"/>
                </a:solidFill>
              </a:rPr>
              <a:t>EMP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F27E31-41E0-4C42-9DF6-FE18724588A1}"/>
              </a:ext>
            </a:extLst>
          </p:cNvPr>
          <p:cNvSpPr txBox="1"/>
          <p:nvPr/>
        </p:nvSpPr>
        <p:spPr>
          <a:xfrm>
            <a:off x="1181139" y="3381240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7030A0"/>
                </a:solidFill>
              </a:rPr>
              <a:t>Endothelial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DDC9AF-12C2-9A47-9879-539AC27DFDEF}"/>
              </a:ext>
            </a:extLst>
          </p:cNvPr>
          <p:cNvSpPr txBox="1"/>
          <p:nvPr/>
        </p:nvSpPr>
        <p:spPr>
          <a:xfrm>
            <a:off x="3428864" y="4477394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accent3">
                    <a:lumMod val="75000"/>
                  </a:schemeClr>
                </a:solidFill>
              </a:rPr>
              <a:t>Epithelial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0FA5D3-268A-014D-833F-7B4C5EE6E338}"/>
              </a:ext>
            </a:extLst>
          </p:cNvPr>
          <p:cNvSpPr txBox="1"/>
          <p:nvPr/>
        </p:nvSpPr>
        <p:spPr>
          <a:xfrm>
            <a:off x="3135569" y="5186323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FF"/>
                </a:solidFill>
              </a:rPr>
              <a:t>Neural</a:t>
            </a:r>
            <a:r>
              <a:rPr lang="zh-CN" altLang="en-US" sz="1200" dirty="0">
                <a:solidFill>
                  <a:srgbClr val="FF00FF"/>
                </a:solidFill>
              </a:rPr>
              <a:t> </a:t>
            </a:r>
            <a:r>
              <a:rPr lang="en-US" altLang="zh-CN" sz="1200" dirty="0">
                <a:solidFill>
                  <a:srgbClr val="FF00FF"/>
                </a:solidFill>
              </a:rPr>
              <a:t>Crest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F294CF-E336-604B-B8E2-209B23C9F0C3}"/>
              </a:ext>
            </a:extLst>
          </p:cNvPr>
          <p:cNvSpPr txBox="1"/>
          <p:nvPr/>
        </p:nvSpPr>
        <p:spPr>
          <a:xfrm>
            <a:off x="2386485" y="5750368"/>
            <a:ext cx="98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FFFF"/>
                </a:solidFill>
              </a:rPr>
              <a:t>Chondrocyte</a:t>
            </a:r>
            <a:endParaRPr lang="en-US" sz="1200" dirty="0">
              <a:solidFill>
                <a:srgbClr val="00FF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6025C6-89DF-C94E-87BD-98AA21685F45}"/>
              </a:ext>
            </a:extLst>
          </p:cNvPr>
          <p:cNvSpPr txBox="1"/>
          <p:nvPr/>
        </p:nvSpPr>
        <p:spPr>
          <a:xfrm>
            <a:off x="682376" y="5667241"/>
            <a:ext cx="1106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Perichondrium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61C4B0-D29A-EC40-BFA0-93263ED5C5A3}"/>
              </a:ext>
            </a:extLst>
          </p:cNvPr>
          <p:cNvSpPr txBox="1"/>
          <p:nvPr/>
        </p:nvSpPr>
        <p:spPr>
          <a:xfrm>
            <a:off x="2992329" y="2955977"/>
            <a:ext cx="1101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Mesenchyme1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91CD7E-A099-A348-836B-4D86237EA0BE}"/>
              </a:ext>
            </a:extLst>
          </p:cNvPr>
          <p:cNvSpPr txBox="1"/>
          <p:nvPr/>
        </p:nvSpPr>
        <p:spPr>
          <a:xfrm>
            <a:off x="2865760" y="4921678"/>
            <a:ext cx="1101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Mesenchyme2</a:t>
            </a:r>
            <a:endParaRPr lang="en-US" sz="1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69BE26-7A00-7D46-8F07-D22B28D1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457" y="1838474"/>
            <a:ext cx="4622543" cy="2819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120458-D44D-544C-B8E3-958D93324DEA}"/>
              </a:ext>
            </a:extLst>
          </p:cNvPr>
          <p:cNvSpPr txBox="1"/>
          <p:nvPr/>
        </p:nvSpPr>
        <p:spPr>
          <a:xfrm>
            <a:off x="5297214" y="498190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FA128-9D9C-6B4B-99B2-55D221863419}"/>
              </a:ext>
            </a:extLst>
          </p:cNvPr>
          <p:cNvSpPr txBox="1"/>
          <p:nvPr/>
        </p:nvSpPr>
        <p:spPr>
          <a:xfrm>
            <a:off x="6207791" y="455771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Time</a:t>
            </a:r>
            <a:r>
              <a:rPr lang="zh-CN" altLang="en-US" sz="2000" dirty="0"/>
              <a:t> </a:t>
            </a:r>
            <a:endParaRPr lang="en-US" sz="2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BB8F16-CDCB-A944-9030-BD93D40C7E07}"/>
              </a:ext>
            </a:extLst>
          </p:cNvPr>
          <p:cNvCxnSpPr/>
          <p:nvPr/>
        </p:nvCxnSpPr>
        <p:spPr>
          <a:xfrm>
            <a:off x="6270172" y="4890653"/>
            <a:ext cx="5878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EBB836-8148-AB46-98A7-4F0EA29EEBE5}"/>
              </a:ext>
            </a:extLst>
          </p:cNvPr>
          <p:cNvSpPr txBox="1"/>
          <p:nvPr/>
        </p:nvSpPr>
        <p:spPr>
          <a:xfrm>
            <a:off x="2022764" y="6550223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920</a:t>
            </a:r>
            <a:r>
              <a:rPr lang="zh-CN" altLang="en-US" sz="1400" dirty="0"/>
              <a:t> </a:t>
            </a:r>
            <a:r>
              <a:rPr lang="en-US" altLang="zh-CN" sz="1400" dirty="0"/>
              <a:t>cells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FCFB7-3D98-6547-A118-8C5C88EDBCC9}"/>
              </a:ext>
            </a:extLst>
          </p:cNvPr>
          <p:cNvSpPr txBox="1"/>
          <p:nvPr/>
        </p:nvSpPr>
        <p:spPr>
          <a:xfrm>
            <a:off x="2050466" y="6289964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tsne1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646EC5-9A6D-0941-B7A0-45B79011B911}"/>
              </a:ext>
            </a:extLst>
          </p:cNvPr>
          <p:cNvSpPr txBox="1"/>
          <p:nvPr/>
        </p:nvSpPr>
        <p:spPr>
          <a:xfrm rot="16200000">
            <a:off x="-83134" y="3519055"/>
            <a:ext cx="532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tsne1</a:t>
            </a:r>
            <a:endParaRPr lang="en-US" sz="1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C74248-DF59-7E48-AEDB-FB3DD082045B}"/>
              </a:ext>
            </a:extLst>
          </p:cNvPr>
          <p:cNvCxnSpPr>
            <a:cxnSpLocks/>
          </p:cNvCxnSpPr>
          <p:nvPr/>
        </p:nvCxnSpPr>
        <p:spPr>
          <a:xfrm flipV="1">
            <a:off x="4566065" y="1302327"/>
            <a:ext cx="0" cy="651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856781-D933-EB4F-916B-932ABBA23081}"/>
              </a:ext>
            </a:extLst>
          </p:cNvPr>
          <p:cNvSpPr txBox="1"/>
          <p:nvPr/>
        </p:nvSpPr>
        <p:spPr>
          <a:xfrm>
            <a:off x="4668982" y="1371600"/>
            <a:ext cx="1436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Cell</a:t>
            </a:r>
            <a:r>
              <a:rPr lang="zh-CN" altLang="en-US" sz="2000" dirty="0"/>
              <a:t> </a:t>
            </a:r>
            <a:r>
              <a:rPr lang="en-US" altLang="zh-CN" sz="2000" dirty="0"/>
              <a:t>fraction</a:t>
            </a:r>
            <a:endParaRPr lang="en-US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54EDE9-EF8F-1742-8D2B-CA5BC6A98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519" y="4957919"/>
            <a:ext cx="3316941" cy="10826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AB174B-BC5A-D041-A559-0ED7061314F2}"/>
              </a:ext>
            </a:extLst>
          </p:cNvPr>
          <p:cNvSpPr txBox="1"/>
          <p:nvPr/>
        </p:nvSpPr>
        <p:spPr>
          <a:xfrm>
            <a:off x="8371487" y="3846786"/>
            <a:ext cx="709449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6816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4"/>
    </mc:Choice>
    <mc:Fallback xmlns="">
      <p:transition spd="slow" advTm="6800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05" y="280993"/>
            <a:ext cx="8617473" cy="711081"/>
          </a:xfrm>
        </p:spPr>
        <p:txBody>
          <a:bodyPr>
            <a:norm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major</a:t>
            </a:r>
            <a:r>
              <a:rPr lang="zh-CN" altLang="en-US" dirty="0"/>
              <a:t> </a:t>
            </a:r>
            <a:r>
              <a:rPr lang="en-US" altLang="zh-CN" dirty="0"/>
              <a:t>lineages</a:t>
            </a:r>
            <a:r>
              <a:rPr lang="zh-CN" altLang="en-US" dirty="0"/>
              <a:t> </a:t>
            </a:r>
            <a:r>
              <a:rPr lang="en-US" altLang="zh-CN" dirty="0"/>
              <a:t>revealed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1FE85-CAAF-304E-8410-D95BEB7E7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"/>
          <a:stretch/>
        </p:blipFill>
        <p:spPr>
          <a:xfrm>
            <a:off x="1658256" y="1001487"/>
            <a:ext cx="6467513" cy="5529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B885D8-5B72-6D41-AFF7-289E155966C7}"/>
              </a:ext>
            </a:extLst>
          </p:cNvPr>
          <p:cNvSpPr txBox="1"/>
          <p:nvPr/>
        </p:nvSpPr>
        <p:spPr>
          <a:xfrm>
            <a:off x="2254469" y="4303986"/>
            <a:ext cx="21103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800" dirty="0"/>
              <a:t>Macrophage</a:t>
            </a:r>
            <a:r>
              <a:rPr lang="zh-CN" altLang="en-US" sz="1800" dirty="0"/>
              <a:t> </a:t>
            </a:r>
            <a:r>
              <a:rPr lang="en-US" altLang="zh-CN" sz="1800" dirty="0"/>
              <a:t>genesis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ED7C4-07EC-1640-9041-A5E3407677AE}"/>
              </a:ext>
            </a:extLst>
          </p:cNvPr>
          <p:cNvSpPr txBox="1"/>
          <p:nvPr/>
        </p:nvSpPr>
        <p:spPr>
          <a:xfrm>
            <a:off x="5738635" y="1119348"/>
            <a:ext cx="579663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70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4"/>
    </mc:Choice>
    <mc:Fallback xmlns="">
      <p:transition spd="slow" advTm="6800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FC00849-D65A-2743-8A4A-0426FC89AE8C}"/>
              </a:ext>
            </a:extLst>
          </p:cNvPr>
          <p:cNvSpPr/>
          <p:nvPr/>
        </p:nvSpPr>
        <p:spPr>
          <a:xfrm>
            <a:off x="643363" y="2605163"/>
            <a:ext cx="3795823" cy="3179135"/>
          </a:xfrm>
          <a:prstGeom prst="roundRect">
            <a:avLst/>
          </a:prstGeom>
          <a:gradFill>
            <a:gsLst>
              <a:gs pos="100000">
                <a:schemeClr val="bg1">
                  <a:lumMod val="85000"/>
                  <a:alpha val="10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solidFill>
              <a:schemeClr val="tx1"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FB91F-8A9D-0945-89E7-18681FC7D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5" y="253242"/>
            <a:ext cx="8229600" cy="711081"/>
          </a:xfrm>
        </p:spPr>
        <p:txBody>
          <a:bodyPr>
            <a:normAutofit fontScale="90000"/>
          </a:bodyPr>
          <a:lstStyle/>
          <a:p>
            <a:r>
              <a:rPr lang="en-US" dirty="0"/>
              <a:t>Limb lineage progression recapitulate the three components of differential expression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BEEE4D-A345-6846-BB1B-005402E4E72F}"/>
              </a:ext>
            </a:extLst>
          </p:cNvPr>
          <p:cNvSpPr/>
          <p:nvPr/>
        </p:nvSpPr>
        <p:spPr>
          <a:xfrm>
            <a:off x="2218692" y="2946777"/>
            <a:ext cx="586854" cy="614149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8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578C67-7F7B-F245-AC7C-89AB4AD584B5}"/>
              </a:ext>
            </a:extLst>
          </p:cNvPr>
          <p:cNvSpPr/>
          <p:nvPr/>
        </p:nvSpPr>
        <p:spPr>
          <a:xfrm>
            <a:off x="2268456" y="1234181"/>
            <a:ext cx="586854" cy="614149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8000">
                <a:schemeClr val="dk1">
                  <a:tint val="44500"/>
                  <a:satMod val="160000"/>
                </a:schemeClr>
              </a:gs>
              <a:gs pos="100000">
                <a:schemeClr val="dk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B66963-3694-2F4E-A6A1-5080D8FA0F89}"/>
              </a:ext>
            </a:extLst>
          </p:cNvPr>
          <p:cNvSpPr/>
          <p:nvPr/>
        </p:nvSpPr>
        <p:spPr>
          <a:xfrm>
            <a:off x="947909" y="2935482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00FF00"/>
              </a:gs>
              <a:gs pos="99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652898-4B32-DD4E-B15A-81CD8793A3EA}"/>
              </a:ext>
            </a:extLst>
          </p:cNvPr>
          <p:cNvSpPr/>
          <p:nvPr/>
        </p:nvSpPr>
        <p:spPr>
          <a:xfrm>
            <a:off x="953352" y="3953296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99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BB964B-1C2E-F54E-8CC4-91E5A736B4C2}"/>
              </a:ext>
            </a:extLst>
          </p:cNvPr>
          <p:cNvSpPr/>
          <p:nvPr/>
        </p:nvSpPr>
        <p:spPr>
          <a:xfrm>
            <a:off x="942465" y="4987438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A00000"/>
              </a:gs>
              <a:gs pos="99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A2AA2C-B414-9A40-A788-F7440BB73663}"/>
              </a:ext>
            </a:extLst>
          </p:cNvPr>
          <p:cNvSpPr/>
          <p:nvPr/>
        </p:nvSpPr>
        <p:spPr>
          <a:xfrm>
            <a:off x="1799593" y="3980920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00FFFF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AD2CB7-6153-5F44-8071-B2D2FB9CF182}"/>
              </a:ext>
            </a:extLst>
          </p:cNvPr>
          <p:cNvSpPr/>
          <p:nvPr/>
        </p:nvSpPr>
        <p:spPr>
          <a:xfrm>
            <a:off x="2621464" y="3970034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5FFBB8-9E3B-FA42-B1E0-B570BB4EE5F6}"/>
              </a:ext>
            </a:extLst>
          </p:cNvPr>
          <p:cNvSpPr/>
          <p:nvPr/>
        </p:nvSpPr>
        <p:spPr>
          <a:xfrm>
            <a:off x="3541307" y="2946777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E9DDDD-60AE-8A4B-A511-0F48ED8DBE1C}"/>
              </a:ext>
            </a:extLst>
          </p:cNvPr>
          <p:cNvSpPr/>
          <p:nvPr/>
        </p:nvSpPr>
        <p:spPr>
          <a:xfrm>
            <a:off x="3530421" y="3964592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6A121C-E93D-9641-8046-CB52C1477332}"/>
              </a:ext>
            </a:extLst>
          </p:cNvPr>
          <p:cNvSpPr/>
          <p:nvPr/>
        </p:nvSpPr>
        <p:spPr>
          <a:xfrm>
            <a:off x="3557382" y="1693792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4FFA3B-E9B6-F34E-BD31-E2E7C0A3DBFB}"/>
              </a:ext>
            </a:extLst>
          </p:cNvPr>
          <p:cNvCxnSpPr>
            <a:cxnSpLocks/>
          </p:cNvCxnSpPr>
          <p:nvPr/>
        </p:nvCxnSpPr>
        <p:spPr>
          <a:xfrm>
            <a:off x="3826043" y="2381879"/>
            <a:ext cx="0" cy="447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7BEC57-4834-0548-97FF-35556A04F6D8}"/>
              </a:ext>
            </a:extLst>
          </p:cNvPr>
          <p:cNvCxnSpPr>
            <a:cxnSpLocks/>
          </p:cNvCxnSpPr>
          <p:nvPr/>
        </p:nvCxnSpPr>
        <p:spPr>
          <a:xfrm>
            <a:off x="1229798" y="4593064"/>
            <a:ext cx="0" cy="266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C42498-75AC-D04A-9A01-9B5421DAA452}"/>
              </a:ext>
            </a:extLst>
          </p:cNvPr>
          <p:cNvCxnSpPr>
            <a:cxnSpLocks/>
          </p:cNvCxnSpPr>
          <p:nvPr/>
        </p:nvCxnSpPr>
        <p:spPr>
          <a:xfrm>
            <a:off x="3815154" y="3613854"/>
            <a:ext cx="0" cy="266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D5004A0-F199-B94C-81B6-5C1100A3E57A}"/>
              </a:ext>
            </a:extLst>
          </p:cNvPr>
          <p:cNvCxnSpPr>
            <a:cxnSpLocks/>
          </p:cNvCxnSpPr>
          <p:nvPr/>
        </p:nvCxnSpPr>
        <p:spPr>
          <a:xfrm>
            <a:off x="1229798" y="3575753"/>
            <a:ext cx="0" cy="266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BB4E08-AFA8-C349-A3D5-9A2B0A858215}"/>
              </a:ext>
            </a:extLst>
          </p:cNvPr>
          <p:cNvCxnSpPr>
            <a:cxnSpLocks/>
          </p:cNvCxnSpPr>
          <p:nvPr/>
        </p:nvCxnSpPr>
        <p:spPr>
          <a:xfrm>
            <a:off x="6368716" y="2662989"/>
            <a:ext cx="113898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66159B-7E36-644B-A4A0-F7B1E07E7520}"/>
              </a:ext>
            </a:extLst>
          </p:cNvPr>
          <p:cNvCxnSpPr>
            <a:cxnSpLocks/>
          </p:cNvCxnSpPr>
          <p:nvPr/>
        </p:nvCxnSpPr>
        <p:spPr>
          <a:xfrm>
            <a:off x="6352674" y="3705726"/>
            <a:ext cx="11550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14BD7E-3541-894C-9400-65349B3865AF}"/>
              </a:ext>
            </a:extLst>
          </p:cNvPr>
          <p:cNvCxnSpPr>
            <a:cxnSpLocks/>
          </p:cNvCxnSpPr>
          <p:nvPr/>
        </p:nvCxnSpPr>
        <p:spPr>
          <a:xfrm flipH="1">
            <a:off x="2269385" y="3634361"/>
            <a:ext cx="125184" cy="337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D0456-C980-6346-8FD0-651321F55A5D}"/>
              </a:ext>
            </a:extLst>
          </p:cNvPr>
          <p:cNvCxnSpPr>
            <a:cxnSpLocks/>
          </p:cNvCxnSpPr>
          <p:nvPr/>
        </p:nvCxnSpPr>
        <p:spPr>
          <a:xfrm>
            <a:off x="2563299" y="3645247"/>
            <a:ext cx="153413" cy="320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D10F7A-4D96-CD44-8065-A9DBE87333B5}"/>
              </a:ext>
            </a:extLst>
          </p:cNvPr>
          <p:cNvCxnSpPr>
            <a:cxnSpLocks/>
          </p:cNvCxnSpPr>
          <p:nvPr/>
        </p:nvCxnSpPr>
        <p:spPr>
          <a:xfrm>
            <a:off x="1245876" y="2385424"/>
            <a:ext cx="0" cy="447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8536612-3C04-264E-8C85-CA847458B032}"/>
              </a:ext>
            </a:extLst>
          </p:cNvPr>
          <p:cNvSpPr txBox="1"/>
          <p:nvPr/>
        </p:nvSpPr>
        <p:spPr>
          <a:xfrm>
            <a:off x="2238247" y="989012"/>
            <a:ext cx="661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200" dirty="0" err="1"/>
              <a:t>Pdgfra</a:t>
            </a:r>
            <a:r>
              <a:rPr lang="en-US" altLang="zh-Hans" sz="1200" dirty="0"/>
              <a:t>+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766690-A968-A148-8D25-890E57685BD8}"/>
              </a:ext>
            </a:extLst>
          </p:cNvPr>
          <p:cNvSpPr txBox="1"/>
          <p:nvPr/>
        </p:nvSpPr>
        <p:spPr>
          <a:xfrm>
            <a:off x="2199261" y="2746928"/>
            <a:ext cx="661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200" dirty="0" err="1"/>
              <a:t>Pdgfra</a:t>
            </a:r>
            <a:r>
              <a:rPr lang="en-US" altLang="zh-Hans" sz="1200" dirty="0"/>
              <a:t>+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4C0195-B3AC-FF4A-AC84-53C0EA771F3F}"/>
              </a:ext>
            </a:extLst>
          </p:cNvPr>
          <p:cNvSpPr txBox="1"/>
          <p:nvPr/>
        </p:nvSpPr>
        <p:spPr>
          <a:xfrm>
            <a:off x="682349" y="2750151"/>
            <a:ext cx="1107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Myod1+</a:t>
            </a:r>
            <a:r>
              <a:rPr lang="zh-CN" altLang="en-US" sz="1200" dirty="0"/>
              <a:t> </a:t>
            </a:r>
            <a:r>
              <a:rPr lang="en-US" altLang="zh-Hans" sz="1200" dirty="0"/>
              <a:t>Pax3+</a:t>
            </a:r>
            <a:endParaRPr lang="en-US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616825-162D-B144-8410-E0595DC37134}"/>
              </a:ext>
            </a:extLst>
          </p:cNvPr>
          <p:cNvSpPr txBox="1"/>
          <p:nvPr/>
        </p:nvSpPr>
        <p:spPr>
          <a:xfrm>
            <a:off x="626929" y="3788919"/>
            <a:ext cx="1107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Myod1+</a:t>
            </a:r>
            <a:r>
              <a:rPr lang="zh-CN" altLang="en-US" sz="1200" dirty="0"/>
              <a:t> </a:t>
            </a:r>
            <a:r>
              <a:rPr lang="en-US" altLang="zh-Hans" sz="1200" dirty="0"/>
              <a:t>Pax7+</a:t>
            </a:r>
            <a:endParaRPr lang="en-US" sz="12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499DFC-50BF-D84E-A6EA-8772839A6104}"/>
              </a:ext>
            </a:extLst>
          </p:cNvPr>
          <p:cNvSpPr txBox="1"/>
          <p:nvPr/>
        </p:nvSpPr>
        <p:spPr>
          <a:xfrm>
            <a:off x="598576" y="4785479"/>
            <a:ext cx="1165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Myod1+</a:t>
            </a:r>
            <a:r>
              <a:rPr lang="zh-CN" altLang="en-US" sz="1200" dirty="0"/>
              <a:t> </a:t>
            </a:r>
            <a:r>
              <a:rPr lang="en-US" altLang="zh-Hans" sz="1200" dirty="0" err="1"/>
              <a:t>Myog</a:t>
            </a:r>
            <a:r>
              <a:rPr lang="en-US" altLang="zh-Hans" sz="1200" dirty="0"/>
              <a:t>+</a:t>
            </a:r>
            <a:endParaRPr lang="en-US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5F03BF-71F2-9243-913B-2078BC2E6617}"/>
              </a:ext>
            </a:extLst>
          </p:cNvPr>
          <p:cNvSpPr txBox="1"/>
          <p:nvPr/>
        </p:nvSpPr>
        <p:spPr>
          <a:xfrm>
            <a:off x="1788135" y="4494212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200" dirty="0"/>
              <a:t>Col2a1+</a:t>
            </a:r>
          </a:p>
          <a:p>
            <a:r>
              <a:rPr lang="en-US" altLang="zh-CN" sz="1200" dirty="0" err="1"/>
              <a:t>Pdgfra</a:t>
            </a:r>
            <a:r>
              <a:rPr lang="en-US" altLang="zh-CN" sz="1200" dirty="0"/>
              <a:t>+</a:t>
            </a:r>
            <a:endParaRPr lang="en-US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A59E48-4206-4D4D-8268-EC2A0EB2D4AF}"/>
              </a:ext>
            </a:extLst>
          </p:cNvPr>
          <p:cNvSpPr txBox="1"/>
          <p:nvPr/>
        </p:nvSpPr>
        <p:spPr>
          <a:xfrm>
            <a:off x="2610386" y="4497757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200" dirty="0"/>
              <a:t>Col1a1+</a:t>
            </a:r>
          </a:p>
          <a:p>
            <a:r>
              <a:rPr lang="en-US" altLang="zh-CN" sz="1200" dirty="0" err="1"/>
              <a:t>Pdgfra</a:t>
            </a:r>
            <a:r>
              <a:rPr lang="en-US" altLang="zh-CN" sz="1200" dirty="0"/>
              <a:t>+</a:t>
            </a:r>
            <a:endParaRPr lang="en-US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325E14-9C9E-E54C-BCCF-2A6D039C9293}"/>
              </a:ext>
            </a:extLst>
          </p:cNvPr>
          <p:cNvSpPr txBox="1"/>
          <p:nvPr/>
        </p:nvSpPr>
        <p:spPr>
          <a:xfrm>
            <a:off x="3517697" y="4522566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200" dirty="0"/>
              <a:t>C1qa+</a:t>
            </a:r>
            <a:endParaRPr lang="en-US" sz="1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627000-EC2E-4A42-A9A0-E20F965CBC7C}"/>
              </a:ext>
            </a:extLst>
          </p:cNvPr>
          <p:cNvSpPr txBox="1"/>
          <p:nvPr/>
        </p:nvSpPr>
        <p:spPr>
          <a:xfrm>
            <a:off x="2163819" y="531646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limb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07A527-2B28-0948-9293-8EB814DE78BE}"/>
              </a:ext>
            </a:extLst>
          </p:cNvPr>
          <p:cNvSpPr txBox="1"/>
          <p:nvPr/>
        </p:nvSpPr>
        <p:spPr>
          <a:xfrm>
            <a:off x="3531874" y="2771738"/>
            <a:ext cx="633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200" dirty="0"/>
              <a:t>Gata1+</a:t>
            </a:r>
            <a:endParaRPr lang="en-US" sz="1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F0788B-99B1-0940-8A1E-66F79347E87D}"/>
              </a:ext>
            </a:extLst>
          </p:cNvPr>
          <p:cNvSpPr txBox="1"/>
          <p:nvPr/>
        </p:nvSpPr>
        <p:spPr>
          <a:xfrm>
            <a:off x="3556683" y="1520640"/>
            <a:ext cx="633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200" dirty="0"/>
              <a:t>Gata1+</a:t>
            </a:r>
            <a:endParaRPr lang="en-US" sz="1200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1EC1379-1EAD-E246-98E3-B35D302B28EB}"/>
              </a:ext>
            </a:extLst>
          </p:cNvPr>
          <p:cNvCxnSpPr>
            <a:cxnSpLocks/>
          </p:cNvCxnSpPr>
          <p:nvPr/>
        </p:nvCxnSpPr>
        <p:spPr>
          <a:xfrm flipH="1">
            <a:off x="1738516" y="1680131"/>
            <a:ext cx="276448" cy="191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868B7D7F-D681-BC48-9C7D-388BE00E23B8}"/>
              </a:ext>
            </a:extLst>
          </p:cNvPr>
          <p:cNvSpPr/>
          <p:nvPr/>
        </p:nvSpPr>
        <p:spPr>
          <a:xfrm>
            <a:off x="972719" y="1705649"/>
            <a:ext cx="586854" cy="614149"/>
          </a:xfrm>
          <a:prstGeom prst="ellipse">
            <a:avLst/>
          </a:prstGeom>
          <a:gradFill flip="none" rotWithShape="1">
            <a:gsLst>
              <a:gs pos="0">
                <a:srgbClr val="00FF00"/>
              </a:gs>
              <a:gs pos="99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7A31EF3-22D9-6B47-9172-08194D9DA872}"/>
              </a:ext>
            </a:extLst>
          </p:cNvPr>
          <p:cNvSpPr txBox="1"/>
          <p:nvPr/>
        </p:nvSpPr>
        <p:spPr>
          <a:xfrm>
            <a:off x="679450" y="1520317"/>
            <a:ext cx="1107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Myod1+</a:t>
            </a:r>
            <a:r>
              <a:rPr lang="zh-CN" altLang="en-US" sz="1200" dirty="0"/>
              <a:t> </a:t>
            </a:r>
            <a:r>
              <a:rPr lang="en-US" altLang="zh-Hans" sz="1200" dirty="0"/>
              <a:t>Pax3+</a:t>
            </a:r>
            <a:endParaRPr lang="en-US" sz="120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911F02-D7C3-0145-A120-6E1911C41C3E}"/>
              </a:ext>
            </a:extLst>
          </p:cNvPr>
          <p:cNvSpPr/>
          <p:nvPr/>
        </p:nvSpPr>
        <p:spPr>
          <a:xfrm>
            <a:off x="5299340" y="4095855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144701A-5C2C-1A4A-91B5-4150D34DCA0A}"/>
              </a:ext>
            </a:extLst>
          </p:cNvPr>
          <p:cNvSpPr/>
          <p:nvPr/>
        </p:nvSpPr>
        <p:spPr>
          <a:xfrm>
            <a:off x="7670486" y="4095855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D13470D-EF6A-7344-82BE-9A0517266BE2}"/>
              </a:ext>
            </a:extLst>
          </p:cNvPr>
          <p:cNvSpPr/>
          <p:nvPr/>
        </p:nvSpPr>
        <p:spPr>
          <a:xfrm>
            <a:off x="7661657" y="2188465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226E58ED-9959-8949-9D65-529E31F5F2F7}"/>
              </a:ext>
            </a:extLst>
          </p:cNvPr>
          <p:cNvSpPr/>
          <p:nvPr/>
        </p:nvSpPr>
        <p:spPr>
          <a:xfrm>
            <a:off x="5455425" y="238491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A903CB48-A5BC-D543-ABC7-E6624450C78A}"/>
              </a:ext>
            </a:extLst>
          </p:cNvPr>
          <p:cNvSpPr/>
          <p:nvPr/>
        </p:nvSpPr>
        <p:spPr>
          <a:xfrm>
            <a:off x="5588937" y="25406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29470570-7E44-D942-B94C-CB7FB9A4DD0A}"/>
              </a:ext>
            </a:extLst>
          </p:cNvPr>
          <p:cNvSpPr/>
          <p:nvPr/>
        </p:nvSpPr>
        <p:spPr>
          <a:xfrm>
            <a:off x="5342559" y="255177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A702E5DE-3134-1543-A253-E1741146DB76}"/>
              </a:ext>
            </a:extLst>
          </p:cNvPr>
          <p:cNvSpPr/>
          <p:nvPr/>
        </p:nvSpPr>
        <p:spPr>
          <a:xfrm>
            <a:off x="5855752" y="239419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exagon 62">
            <a:extLst>
              <a:ext uri="{FF2B5EF4-FFF2-40B4-BE49-F238E27FC236}">
                <a16:creationId xmlns:a16="http://schemas.microsoft.com/office/drawing/2014/main" id="{49B46352-8ABF-B845-A529-8E40E359DCB7}"/>
              </a:ext>
            </a:extLst>
          </p:cNvPr>
          <p:cNvSpPr/>
          <p:nvPr/>
        </p:nvSpPr>
        <p:spPr>
          <a:xfrm>
            <a:off x="5927310" y="256900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exagon 63">
            <a:extLst>
              <a:ext uri="{FF2B5EF4-FFF2-40B4-BE49-F238E27FC236}">
                <a16:creationId xmlns:a16="http://schemas.microsoft.com/office/drawing/2014/main" id="{64551884-45CA-6548-B533-00C194D788BC}"/>
              </a:ext>
            </a:extLst>
          </p:cNvPr>
          <p:cNvSpPr/>
          <p:nvPr/>
        </p:nvSpPr>
        <p:spPr>
          <a:xfrm>
            <a:off x="5677730" y="237508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F897BE9-052D-B74F-9F18-C3101FDD434D}"/>
              </a:ext>
            </a:extLst>
          </p:cNvPr>
          <p:cNvSpPr/>
          <p:nvPr/>
        </p:nvSpPr>
        <p:spPr>
          <a:xfrm>
            <a:off x="5287965" y="2191597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374325C-CC7E-2341-A140-DB2136DB3962}"/>
              </a:ext>
            </a:extLst>
          </p:cNvPr>
          <p:cNvCxnSpPr/>
          <p:nvPr/>
        </p:nvCxnSpPr>
        <p:spPr>
          <a:xfrm>
            <a:off x="6270090" y="4569204"/>
            <a:ext cx="1298805" cy="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BAFF4"/>
                </a:gs>
                <a:gs pos="100000">
                  <a:srgbClr val="AA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B3C431F-CA3E-EB4F-B9FD-4711EAB2D8AF}"/>
              </a:ext>
            </a:extLst>
          </p:cNvPr>
          <p:cNvSpPr txBox="1"/>
          <p:nvPr/>
        </p:nvSpPr>
        <p:spPr>
          <a:xfrm>
            <a:off x="6103533" y="4528426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          </a:t>
            </a:r>
            <a:r>
              <a:rPr lang="en-US" altLang="zh-CN" sz="900"/>
              <a:t>Proliferation/death</a:t>
            </a:r>
            <a:endParaRPr lang="en-US" sz="9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3628441-4784-DE4C-9F3E-8AA455843FBF}"/>
              </a:ext>
            </a:extLst>
          </p:cNvPr>
          <p:cNvSpPr txBox="1"/>
          <p:nvPr/>
        </p:nvSpPr>
        <p:spPr>
          <a:xfrm>
            <a:off x="6384618" y="2345956"/>
            <a:ext cx="14106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Cytodifferentiation</a:t>
            </a:r>
            <a:endParaRPr lang="en-US" sz="900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407C99A-3918-304F-A46A-8293084ADB77}"/>
              </a:ext>
            </a:extLst>
          </p:cNvPr>
          <p:cNvSpPr/>
          <p:nvPr/>
        </p:nvSpPr>
        <p:spPr>
          <a:xfrm>
            <a:off x="5296746" y="3143933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9C20844-0AFB-0844-AA66-319F2A62675A}"/>
              </a:ext>
            </a:extLst>
          </p:cNvPr>
          <p:cNvSpPr/>
          <p:nvPr/>
        </p:nvSpPr>
        <p:spPr>
          <a:xfrm>
            <a:off x="7667892" y="3143933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hord 71">
            <a:extLst>
              <a:ext uri="{FF2B5EF4-FFF2-40B4-BE49-F238E27FC236}">
                <a16:creationId xmlns:a16="http://schemas.microsoft.com/office/drawing/2014/main" id="{BFBB2538-DDB5-FE48-8064-92147433490A}"/>
              </a:ext>
            </a:extLst>
          </p:cNvPr>
          <p:cNvSpPr/>
          <p:nvPr/>
        </p:nvSpPr>
        <p:spPr>
          <a:xfrm>
            <a:off x="5472042" y="356703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hord 72">
            <a:extLst>
              <a:ext uri="{FF2B5EF4-FFF2-40B4-BE49-F238E27FC236}">
                <a16:creationId xmlns:a16="http://schemas.microsoft.com/office/drawing/2014/main" id="{5A0B1B65-F993-4145-98BF-49347DFCB041}"/>
              </a:ext>
            </a:extLst>
          </p:cNvPr>
          <p:cNvSpPr/>
          <p:nvPr/>
        </p:nvSpPr>
        <p:spPr>
          <a:xfrm>
            <a:off x="5724386" y="357797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125BC41-2F1B-A14B-BA56-D365B101A8FE}"/>
              </a:ext>
            </a:extLst>
          </p:cNvPr>
          <p:cNvSpPr txBox="1"/>
          <p:nvPr/>
        </p:nvSpPr>
        <p:spPr>
          <a:xfrm>
            <a:off x="6190547" y="3384760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        Cell immigration</a:t>
            </a:r>
            <a:endParaRPr lang="en-US" sz="900" dirty="0"/>
          </a:p>
        </p:txBody>
      </p:sp>
      <p:sp>
        <p:nvSpPr>
          <p:cNvPr id="75" name="5-Point Star 74">
            <a:extLst>
              <a:ext uri="{FF2B5EF4-FFF2-40B4-BE49-F238E27FC236}">
                <a16:creationId xmlns:a16="http://schemas.microsoft.com/office/drawing/2014/main" id="{93661EAE-BE46-9F4F-8384-F31FFDB871BE}"/>
              </a:ext>
            </a:extLst>
          </p:cNvPr>
          <p:cNvSpPr/>
          <p:nvPr/>
        </p:nvSpPr>
        <p:spPr>
          <a:xfrm>
            <a:off x="7940011" y="322561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642F426E-3C17-E24E-AF2D-BE9D8372670A}"/>
              </a:ext>
            </a:extLst>
          </p:cNvPr>
          <p:cNvSpPr/>
          <p:nvPr/>
        </p:nvSpPr>
        <p:spPr>
          <a:xfrm>
            <a:off x="8219411" y="327641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BECA50-08DB-0B41-AC76-AB8893DB9869}"/>
              </a:ext>
            </a:extLst>
          </p:cNvPr>
          <p:cNvSpPr txBox="1"/>
          <p:nvPr/>
        </p:nvSpPr>
        <p:spPr>
          <a:xfrm>
            <a:off x="6294299" y="4380288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          </a:t>
            </a:r>
            <a:r>
              <a:rPr lang="en-US" altLang="zh-CN" sz="900"/>
              <a:t>Differential</a:t>
            </a:r>
            <a:endParaRPr lang="en-US" sz="900" dirty="0"/>
          </a:p>
        </p:txBody>
      </p:sp>
      <p:sp>
        <p:nvSpPr>
          <p:cNvPr id="79" name="Hexagon 78">
            <a:extLst>
              <a:ext uri="{FF2B5EF4-FFF2-40B4-BE49-F238E27FC236}">
                <a16:creationId xmlns:a16="http://schemas.microsoft.com/office/drawing/2014/main" id="{CB2ABBD9-A8CB-EB47-8962-28DD1F63C90A}"/>
              </a:ext>
            </a:extLst>
          </p:cNvPr>
          <p:cNvSpPr/>
          <p:nvPr/>
        </p:nvSpPr>
        <p:spPr>
          <a:xfrm>
            <a:off x="7817625" y="241031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Hexagon 79">
            <a:extLst>
              <a:ext uri="{FF2B5EF4-FFF2-40B4-BE49-F238E27FC236}">
                <a16:creationId xmlns:a16="http://schemas.microsoft.com/office/drawing/2014/main" id="{CC4F7ECF-14AB-9B47-A64A-9A1599ABD635}"/>
              </a:ext>
            </a:extLst>
          </p:cNvPr>
          <p:cNvSpPr/>
          <p:nvPr/>
        </p:nvSpPr>
        <p:spPr>
          <a:xfrm>
            <a:off x="7951137" y="2566023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Hexagon 80">
            <a:extLst>
              <a:ext uri="{FF2B5EF4-FFF2-40B4-BE49-F238E27FC236}">
                <a16:creationId xmlns:a16="http://schemas.microsoft.com/office/drawing/2014/main" id="{689994AF-C27C-5643-9B64-032A543FDAB6}"/>
              </a:ext>
            </a:extLst>
          </p:cNvPr>
          <p:cNvSpPr/>
          <p:nvPr/>
        </p:nvSpPr>
        <p:spPr>
          <a:xfrm>
            <a:off x="7704759" y="257717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038DD80C-1C73-164D-8F0C-C9831806B319}"/>
              </a:ext>
            </a:extLst>
          </p:cNvPr>
          <p:cNvSpPr/>
          <p:nvPr/>
        </p:nvSpPr>
        <p:spPr>
          <a:xfrm>
            <a:off x="8217952" y="2419590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7CBC4259-2A5C-3B49-8942-42CBC971F76A}"/>
              </a:ext>
            </a:extLst>
          </p:cNvPr>
          <p:cNvSpPr/>
          <p:nvPr/>
        </p:nvSpPr>
        <p:spPr>
          <a:xfrm>
            <a:off x="8289510" y="2594404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Hexagon 83">
            <a:extLst>
              <a:ext uri="{FF2B5EF4-FFF2-40B4-BE49-F238E27FC236}">
                <a16:creationId xmlns:a16="http://schemas.microsoft.com/office/drawing/2014/main" id="{53A7ACDA-F0B2-7240-B4E7-F3B31E73F7F6}"/>
              </a:ext>
            </a:extLst>
          </p:cNvPr>
          <p:cNvSpPr/>
          <p:nvPr/>
        </p:nvSpPr>
        <p:spPr>
          <a:xfrm>
            <a:off x="8039930" y="2400481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Hexagon 84">
            <a:extLst>
              <a:ext uri="{FF2B5EF4-FFF2-40B4-BE49-F238E27FC236}">
                <a16:creationId xmlns:a16="http://schemas.microsoft.com/office/drawing/2014/main" id="{0832179C-17E2-2147-A1AA-BD10DBA4470A}"/>
              </a:ext>
            </a:extLst>
          </p:cNvPr>
          <p:cNvSpPr/>
          <p:nvPr/>
        </p:nvSpPr>
        <p:spPr>
          <a:xfrm>
            <a:off x="5455425" y="420101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B3ED86F4-95F5-F84B-9B74-CC7BF1D5DCD8}"/>
              </a:ext>
            </a:extLst>
          </p:cNvPr>
          <p:cNvSpPr/>
          <p:nvPr/>
        </p:nvSpPr>
        <p:spPr>
          <a:xfrm>
            <a:off x="5588937" y="43567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E73DB174-5230-8F4B-BAB9-54EBA55801BB}"/>
              </a:ext>
            </a:extLst>
          </p:cNvPr>
          <p:cNvSpPr/>
          <p:nvPr/>
        </p:nvSpPr>
        <p:spPr>
          <a:xfrm>
            <a:off x="5342559" y="436787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0553A059-ED29-ED4D-8FC5-EFAB9942C1B8}"/>
              </a:ext>
            </a:extLst>
          </p:cNvPr>
          <p:cNvSpPr/>
          <p:nvPr/>
        </p:nvSpPr>
        <p:spPr>
          <a:xfrm>
            <a:off x="5855752" y="421029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EE179DD2-7CFA-8A42-8B3F-6BE52A679327}"/>
              </a:ext>
            </a:extLst>
          </p:cNvPr>
          <p:cNvSpPr/>
          <p:nvPr/>
        </p:nvSpPr>
        <p:spPr>
          <a:xfrm>
            <a:off x="5927310" y="438510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Hexagon 89">
            <a:extLst>
              <a:ext uri="{FF2B5EF4-FFF2-40B4-BE49-F238E27FC236}">
                <a16:creationId xmlns:a16="http://schemas.microsoft.com/office/drawing/2014/main" id="{F00B70B8-E837-344A-BF6D-2350B04701AF}"/>
              </a:ext>
            </a:extLst>
          </p:cNvPr>
          <p:cNvSpPr/>
          <p:nvPr/>
        </p:nvSpPr>
        <p:spPr>
          <a:xfrm>
            <a:off x="5677730" y="419118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hord 90">
            <a:extLst>
              <a:ext uri="{FF2B5EF4-FFF2-40B4-BE49-F238E27FC236}">
                <a16:creationId xmlns:a16="http://schemas.microsoft.com/office/drawing/2014/main" id="{ABA542EA-D95C-574F-B199-E0DED96F3072}"/>
              </a:ext>
            </a:extLst>
          </p:cNvPr>
          <p:cNvSpPr/>
          <p:nvPr/>
        </p:nvSpPr>
        <p:spPr>
          <a:xfrm>
            <a:off x="7872342" y="369403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hord 91">
            <a:extLst>
              <a:ext uri="{FF2B5EF4-FFF2-40B4-BE49-F238E27FC236}">
                <a16:creationId xmlns:a16="http://schemas.microsoft.com/office/drawing/2014/main" id="{8DB9ABC0-E652-4E4E-AE9E-269B38503409}"/>
              </a:ext>
            </a:extLst>
          </p:cNvPr>
          <p:cNvSpPr/>
          <p:nvPr/>
        </p:nvSpPr>
        <p:spPr>
          <a:xfrm>
            <a:off x="8124686" y="370497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hord 92">
            <a:extLst>
              <a:ext uri="{FF2B5EF4-FFF2-40B4-BE49-F238E27FC236}">
                <a16:creationId xmlns:a16="http://schemas.microsoft.com/office/drawing/2014/main" id="{F88AF033-CF50-634D-9DB9-F2354D5F4389}"/>
              </a:ext>
            </a:extLst>
          </p:cNvPr>
          <p:cNvSpPr/>
          <p:nvPr/>
        </p:nvSpPr>
        <p:spPr>
          <a:xfrm>
            <a:off x="5497442" y="463383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hord 93">
            <a:extLst>
              <a:ext uri="{FF2B5EF4-FFF2-40B4-BE49-F238E27FC236}">
                <a16:creationId xmlns:a16="http://schemas.microsoft.com/office/drawing/2014/main" id="{623D9B38-6CA1-1547-A42E-64DEE9A4E629}"/>
              </a:ext>
            </a:extLst>
          </p:cNvPr>
          <p:cNvSpPr/>
          <p:nvPr/>
        </p:nvSpPr>
        <p:spPr>
          <a:xfrm>
            <a:off x="5749786" y="464477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exagon 94">
            <a:extLst>
              <a:ext uri="{FF2B5EF4-FFF2-40B4-BE49-F238E27FC236}">
                <a16:creationId xmlns:a16="http://schemas.microsoft.com/office/drawing/2014/main" id="{F2F89B75-98F7-8341-B59B-A48E9107D219}"/>
              </a:ext>
            </a:extLst>
          </p:cNvPr>
          <p:cNvSpPr/>
          <p:nvPr/>
        </p:nvSpPr>
        <p:spPr>
          <a:xfrm>
            <a:off x="7881125" y="420101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exagon 95">
            <a:extLst>
              <a:ext uri="{FF2B5EF4-FFF2-40B4-BE49-F238E27FC236}">
                <a16:creationId xmlns:a16="http://schemas.microsoft.com/office/drawing/2014/main" id="{BC791747-C168-B047-BD34-D95FDC30EE0A}"/>
              </a:ext>
            </a:extLst>
          </p:cNvPr>
          <p:cNvSpPr/>
          <p:nvPr/>
        </p:nvSpPr>
        <p:spPr>
          <a:xfrm>
            <a:off x="8014637" y="43567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Hexagon 96">
            <a:extLst>
              <a:ext uri="{FF2B5EF4-FFF2-40B4-BE49-F238E27FC236}">
                <a16:creationId xmlns:a16="http://schemas.microsoft.com/office/drawing/2014/main" id="{B254D458-3A60-0349-909C-5C18481FEAFC}"/>
              </a:ext>
            </a:extLst>
          </p:cNvPr>
          <p:cNvSpPr/>
          <p:nvPr/>
        </p:nvSpPr>
        <p:spPr>
          <a:xfrm>
            <a:off x="7768259" y="436787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hord 97">
            <a:extLst>
              <a:ext uri="{FF2B5EF4-FFF2-40B4-BE49-F238E27FC236}">
                <a16:creationId xmlns:a16="http://schemas.microsoft.com/office/drawing/2014/main" id="{CD23FA46-6122-BA48-9836-00CEF26FD6CF}"/>
              </a:ext>
            </a:extLst>
          </p:cNvPr>
          <p:cNvSpPr/>
          <p:nvPr/>
        </p:nvSpPr>
        <p:spPr>
          <a:xfrm>
            <a:off x="7770742" y="458303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hord 98">
            <a:extLst>
              <a:ext uri="{FF2B5EF4-FFF2-40B4-BE49-F238E27FC236}">
                <a16:creationId xmlns:a16="http://schemas.microsoft.com/office/drawing/2014/main" id="{1AB4F026-C8E2-9045-B525-4D629C7BC6E4}"/>
              </a:ext>
            </a:extLst>
          </p:cNvPr>
          <p:cNvSpPr/>
          <p:nvPr/>
        </p:nvSpPr>
        <p:spPr>
          <a:xfrm>
            <a:off x="8023086" y="459397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hord 99">
            <a:extLst>
              <a:ext uri="{FF2B5EF4-FFF2-40B4-BE49-F238E27FC236}">
                <a16:creationId xmlns:a16="http://schemas.microsoft.com/office/drawing/2014/main" id="{267A5768-1E32-834B-AD14-A71B4AA69C90}"/>
              </a:ext>
            </a:extLst>
          </p:cNvPr>
          <p:cNvSpPr/>
          <p:nvPr/>
        </p:nvSpPr>
        <p:spPr>
          <a:xfrm>
            <a:off x="8302486" y="426377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hord 100">
            <a:extLst>
              <a:ext uri="{FF2B5EF4-FFF2-40B4-BE49-F238E27FC236}">
                <a16:creationId xmlns:a16="http://schemas.microsoft.com/office/drawing/2014/main" id="{173C71F6-6F94-444A-B1CE-27F690072C2E}"/>
              </a:ext>
            </a:extLst>
          </p:cNvPr>
          <p:cNvSpPr/>
          <p:nvPr/>
        </p:nvSpPr>
        <p:spPr>
          <a:xfrm>
            <a:off x="8251686" y="449237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6B139C4-CA6E-EC4A-8F90-78DFD6B1AFCC}"/>
              </a:ext>
            </a:extLst>
          </p:cNvPr>
          <p:cNvSpPr/>
          <p:nvPr/>
        </p:nvSpPr>
        <p:spPr>
          <a:xfrm rot="16200000">
            <a:off x="2262352" y="4185743"/>
            <a:ext cx="536027" cy="3168869"/>
          </a:xfrm>
          <a:prstGeom prst="leftBrace">
            <a:avLst>
              <a:gd name="adj1" fmla="val 123039"/>
              <a:gd name="adj2" fmla="val 50000"/>
            </a:avLst>
          </a:prstGeom>
          <a:ln>
            <a:solidFill>
              <a:srgbClr val="EF4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00BD9-2681-F144-8298-EF911CDF3797}"/>
              </a:ext>
            </a:extLst>
          </p:cNvPr>
          <p:cNvSpPr/>
          <p:nvPr/>
        </p:nvSpPr>
        <p:spPr>
          <a:xfrm>
            <a:off x="863600" y="1219200"/>
            <a:ext cx="795867" cy="4385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2"/>
    </mc:Choice>
    <mc:Fallback xmlns="">
      <p:transition spd="slow" advTm="7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n 13"/>
          <p:cNvSpPr/>
          <p:nvPr/>
        </p:nvSpPr>
        <p:spPr>
          <a:xfrm>
            <a:off x="5637670" y="2202375"/>
            <a:ext cx="557213" cy="557213"/>
          </a:xfrm>
          <a:prstGeom prst="sun">
            <a:avLst>
              <a:gd name="adj" fmla="val 125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84" y="926354"/>
            <a:ext cx="4229100" cy="2500045"/>
          </a:xfrm>
          <a:prstGeom prst="rect">
            <a:avLst/>
          </a:prstGeom>
        </p:spPr>
      </p:pic>
      <p:sp>
        <p:nvSpPr>
          <p:cNvPr id="13" name="Sun 12"/>
          <p:cNvSpPr/>
          <p:nvPr/>
        </p:nvSpPr>
        <p:spPr>
          <a:xfrm>
            <a:off x="4315874" y="4830225"/>
            <a:ext cx="762000" cy="419100"/>
          </a:xfrm>
          <a:prstGeom prst="sun">
            <a:avLst>
              <a:gd name="adj" fmla="val 125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1" y="3728308"/>
            <a:ext cx="8229600" cy="300570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56"/>
            <a:ext cx="8658225" cy="715050"/>
          </a:xfrm>
        </p:spPr>
        <p:txBody>
          <a:bodyPr>
            <a:noAutofit/>
          </a:bodyPr>
          <a:lstStyle/>
          <a:p>
            <a:r>
              <a:rPr lang="en-US" sz="2800" dirty="0"/>
              <a:t>Pan-lineage and stage-specific transcription factors contribute to regulatory network 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0085349B-2428-BD44-BF1D-BC5E5321EAA8}"/>
              </a:ext>
            </a:extLst>
          </p:cNvPr>
          <p:cNvSpPr/>
          <p:nvPr/>
        </p:nvSpPr>
        <p:spPr>
          <a:xfrm>
            <a:off x="8203483" y="2638156"/>
            <a:ext cx="643467" cy="2116667"/>
          </a:xfrm>
          <a:prstGeom prst="down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38C7E-ADAB-F74E-810D-215BD4D66296}"/>
              </a:ext>
            </a:extLst>
          </p:cNvPr>
          <p:cNvSpPr txBox="1"/>
          <p:nvPr/>
        </p:nvSpPr>
        <p:spPr>
          <a:xfrm>
            <a:off x="7306275" y="3538206"/>
            <a:ext cx="200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Differentiation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D4999E-35B3-B34D-A986-FC18A0760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5" y="1080655"/>
            <a:ext cx="3444084" cy="2880013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31FA2D61-CBCC-DB4F-8823-FC4F31941FD7}"/>
              </a:ext>
            </a:extLst>
          </p:cNvPr>
          <p:cNvSpPr/>
          <p:nvPr/>
        </p:nvSpPr>
        <p:spPr>
          <a:xfrm rot="16200000">
            <a:off x="1160546" y="1742435"/>
            <a:ext cx="172011" cy="1552426"/>
          </a:xfrm>
          <a:prstGeom prst="downArrow">
            <a:avLst>
              <a:gd name="adj1" fmla="val 44066"/>
              <a:gd name="adj2" fmla="val 97418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769D03-CC65-A84F-8FB0-077CBB3F3EA1}"/>
              </a:ext>
            </a:extLst>
          </p:cNvPr>
          <p:cNvSpPr txBox="1"/>
          <p:nvPr/>
        </p:nvSpPr>
        <p:spPr>
          <a:xfrm>
            <a:off x="780784" y="2402133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/>
              <a:t>Differentiation</a:t>
            </a:r>
            <a:endParaRPr lang="en-US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3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84"/>
    </mc:Choice>
    <mc:Fallback xmlns="">
      <p:transition spd="slow" advTm="5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113626"/>
            <a:ext cx="8229600" cy="711081"/>
          </a:xfrm>
        </p:spPr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28A544-C9EF-D143-8A3F-D053A8162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8" t="6937" b="6360"/>
          <a:stretch/>
        </p:blipFill>
        <p:spPr>
          <a:xfrm>
            <a:off x="3606198" y="1094741"/>
            <a:ext cx="978866" cy="111373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01D1CD9-0227-7F45-B152-63B059E41EEA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3108960" y="2208476"/>
            <a:ext cx="986671" cy="848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9DCCB53-0BD5-554D-8EB4-C39E88092126}"/>
              </a:ext>
            </a:extLst>
          </p:cNvPr>
          <p:cNvSpPr txBox="1"/>
          <p:nvPr/>
        </p:nvSpPr>
        <p:spPr>
          <a:xfrm>
            <a:off x="778931" y="4622798"/>
            <a:ext cx="309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/>
              <a:t>Global</a:t>
            </a:r>
            <a:r>
              <a:rPr lang="zh-CN" altLang="en-US" sz="1800" dirty="0"/>
              <a:t> </a:t>
            </a:r>
            <a:r>
              <a:rPr lang="en-US" altLang="zh-CN" sz="1800" dirty="0"/>
              <a:t>transcription</a:t>
            </a:r>
            <a:r>
              <a:rPr lang="zh-CN" altLang="en-US" sz="1800" dirty="0"/>
              <a:t> </a:t>
            </a:r>
            <a:r>
              <a:rPr lang="en-US" altLang="zh-CN" sz="1800" dirty="0"/>
              <a:t>regulation</a:t>
            </a:r>
            <a:r>
              <a:rPr lang="zh-CN" altLang="en-US" sz="1800" dirty="0"/>
              <a:t> </a:t>
            </a:r>
            <a:endParaRPr lang="en-US" sz="18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153080B-E8BE-E641-BD28-CE3CCB3E4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94" r="13262" b="10344"/>
          <a:stretch/>
        </p:blipFill>
        <p:spPr>
          <a:xfrm>
            <a:off x="1481226" y="2965269"/>
            <a:ext cx="1423638" cy="126864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F07CC01-5F7A-FE41-A41B-C1F0EE6B5512}"/>
              </a:ext>
            </a:extLst>
          </p:cNvPr>
          <p:cNvCxnSpPr>
            <a:cxnSpLocks/>
          </p:cNvCxnSpPr>
          <p:nvPr/>
        </p:nvCxnSpPr>
        <p:spPr>
          <a:xfrm>
            <a:off x="2235200" y="4080934"/>
            <a:ext cx="0" cy="491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896940EE-1964-4B4F-A546-18A26FA17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9" y="4993978"/>
            <a:ext cx="2242207" cy="15697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666DAE9-353F-0547-94E5-37297D9C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33" y="4949528"/>
            <a:ext cx="1579033" cy="190847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FCADFD-627B-D449-BC65-A7144EFC63E0}"/>
              </a:ext>
            </a:extLst>
          </p:cNvPr>
          <p:cNvCxnSpPr>
            <a:cxnSpLocks/>
          </p:cNvCxnSpPr>
          <p:nvPr/>
        </p:nvCxnSpPr>
        <p:spPr>
          <a:xfrm>
            <a:off x="4655215" y="1603828"/>
            <a:ext cx="948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42556D4-C963-6143-A954-5E7EF510EEB9}"/>
              </a:ext>
            </a:extLst>
          </p:cNvPr>
          <p:cNvSpPr txBox="1"/>
          <p:nvPr/>
        </p:nvSpPr>
        <p:spPr>
          <a:xfrm>
            <a:off x="133530" y="2612088"/>
            <a:ext cx="31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Bulk</a:t>
            </a:r>
            <a:r>
              <a:rPr lang="zh-CN" altLang="en-US" sz="1800" dirty="0"/>
              <a:t> </a:t>
            </a:r>
            <a:r>
              <a:rPr lang="en-US" altLang="zh-CN" sz="1800" dirty="0"/>
              <a:t>transcriptome</a:t>
            </a:r>
            <a:r>
              <a:rPr lang="zh-CN" altLang="en-US" sz="1800" dirty="0"/>
              <a:t> </a:t>
            </a:r>
            <a:r>
              <a:rPr lang="en-US" altLang="zh-CN" sz="1800" dirty="0"/>
              <a:t>comparison</a:t>
            </a:r>
            <a:endParaRPr lang="en-US" sz="1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CB422E-5E99-E74A-9245-1D5F134CC41D}"/>
              </a:ext>
            </a:extLst>
          </p:cNvPr>
          <p:cNvSpPr txBox="1"/>
          <p:nvPr/>
        </p:nvSpPr>
        <p:spPr>
          <a:xfrm>
            <a:off x="4544421" y="1242905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/>
              <a:t>Dissociate</a:t>
            </a:r>
            <a:endParaRPr lang="en-US" sz="18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7296E21-4933-1540-B6B4-6FE5D8EAE5DC}"/>
              </a:ext>
            </a:extLst>
          </p:cNvPr>
          <p:cNvCxnSpPr>
            <a:cxnSpLocks/>
          </p:cNvCxnSpPr>
          <p:nvPr/>
        </p:nvCxnSpPr>
        <p:spPr>
          <a:xfrm flipH="1">
            <a:off x="6079067" y="1710267"/>
            <a:ext cx="304800" cy="55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5819A893-25D4-0744-8CF3-39452D4BE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16" y="2469112"/>
            <a:ext cx="1585383" cy="1834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01971D5-98E9-3F4C-BE13-C65E396D7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49" y="2457186"/>
            <a:ext cx="3033184" cy="181273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422FDD-F823-2C48-8863-8946D606BBBC}"/>
              </a:ext>
            </a:extLst>
          </p:cNvPr>
          <p:cNvCxnSpPr>
            <a:cxnSpLocks/>
          </p:cNvCxnSpPr>
          <p:nvPr/>
        </p:nvCxnSpPr>
        <p:spPr>
          <a:xfrm>
            <a:off x="6908800" y="4233333"/>
            <a:ext cx="0" cy="541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156D1FD-924E-FA40-8F77-97788DCBA281}"/>
              </a:ext>
            </a:extLst>
          </p:cNvPr>
          <p:cNvSpPr txBox="1"/>
          <p:nvPr/>
        </p:nvSpPr>
        <p:spPr>
          <a:xfrm>
            <a:off x="5300132" y="2201332"/>
            <a:ext cx="229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/>
              <a:t>Deconvolute</a:t>
            </a:r>
            <a:r>
              <a:rPr lang="zh-CN" altLang="en-US" sz="1800" dirty="0"/>
              <a:t> </a:t>
            </a:r>
            <a:r>
              <a:rPr lang="en-US" altLang="zh-CN" sz="1800" dirty="0"/>
              <a:t>cell</a:t>
            </a:r>
            <a:r>
              <a:rPr lang="zh-CN" altLang="en-US" sz="1800" dirty="0"/>
              <a:t> </a:t>
            </a:r>
            <a:r>
              <a:rPr lang="en-US" altLang="zh-CN" sz="1800" dirty="0"/>
              <a:t>types</a:t>
            </a:r>
            <a:endParaRPr lang="en-US" sz="18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794CD69-23BC-534B-A04D-F262FECC54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8" y="5130800"/>
            <a:ext cx="2678922" cy="17272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9CC184F-EE70-3247-AEA0-13C9DF93572A}"/>
              </a:ext>
            </a:extLst>
          </p:cNvPr>
          <p:cNvSpPr txBox="1"/>
          <p:nvPr/>
        </p:nvSpPr>
        <p:spPr>
          <a:xfrm>
            <a:off x="5178975" y="4724400"/>
            <a:ext cx="366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/>
              <a:t>Cell</a:t>
            </a:r>
            <a:r>
              <a:rPr lang="zh-CN" altLang="en-US" sz="1800" dirty="0"/>
              <a:t> </a:t>
            </a:r>
            <a:r>
              <a:rPr lang="en-US" altLang="zh-CN" sz="1800" dirty="0"/>
              <a:t>state-specific</a:t>
            </a:r>
            <a:r>
              <a:rPr lang="zh-CN" altLang="en-US" sz="1800" dirty="0"/>
              <a:t> </a:t>
            </a:r>
            <a:r>
              <a:rPr lang="en-US" altLang="zh-CN" sz="1800" dirty="0"/>
              <a:t>regulatory</a:t>
            </a:r>
            <a:r>
              <a:rPr lang="zh-CN" altLang="en-US" sz="1800" dirty="0"/>
              <a:t> </a:t>
            </a:r>
            <a:r>
              <a:rPr lang="en-US" altLang="zh-CN" sz="1800" dirty="0"/>
              <a:t>network</a:t>
            </a:r>
            <a:endParaRPr lang="en-US" sz="1800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C717D42-484B-2B4D-A8EB-9AA89F97C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02" y="1083330"/>
            <a:ext cx="605790" cy="5683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8ECD7A6-B675-2749-94BE-8EAFEFDB1A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655683" y="754924"/>
            <a:ext cx="1930763" cy="15833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513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ck Arc 8">
            <a:extLst>
              <a:ext uri="{FF2B5EF4-FFF2-40B4-BE49-F238E27FC236}">
                <a16:creationId xmlns:a16="http://schemas.microsoft.com/office/drawing/2014/main" id="{5178012B-25A2-E546-A723-CCC253DBADDD}"/>
              </a:ext>
            </a:extLst>
          </p:cNvPr>
          <p:cNvSpPr/>
          <p:nvPr/>
        </p:nvSpPr>
        <p:spPr>
          <a:xfrm rot="5400000">
            <a:off x="5458691" y="4419606"/>
            <a:ext cx="1142997" cy="2237509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DAD1F-E296-924E-A08E-86673E16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663"/>
            <a:ext cx="8229600" cy="71108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10%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Cell</a:t>
            </a:r>
            <a:r>
              <a:rPr lang="zh-CN" altLang="en-US" dirty="0"/>
              <a:t> </a:t>
            </a:r>
            <a:r>
              <a:rPr lang="en-US" altLang="zh-CN" dirty="0"/>
              <a:t>type-specific</a:t>
            </a:r>
            <a:r>
              <a:rPr lang="zh-CN" altLang="en-US" dirty="0"/>
              <a:t> </a:t>
            </a:r>
            <a:r>
              <a:rPr lang="en-US" altLang="zh-CN" dirty="0"/>
              <a:t>markers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known</a:t>
            </a:r>
            <a:r>
              <a:rPr lang="zh-CN" altLang="en-US" dirty="0"/>
              <a:t> </a:t>
            </a:r>
            <a:r>
              <a:rPr lang="en-US" altLang="zh-CN" dirty="0"/>
              <a:t>ligands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receptors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DC978-C0F3-F44B-85D7-2F015BC2B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48690"/>
            <a:ext cx="2903483" cy="3078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9EC83-5545-C047-BA5C-196D8D08E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499" y="1276975"/>
            <a:ext cx="3407429" cy="3000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BF466-E2EF-E84C-871B-37AB70E1F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3675973" y="4620342"/>
            <a:ext cx="2170645" cy="1780044"/>
          </a:xfrm>
          <a:prstGeom prst="rect">
            <a:avLst/>
          </a:prstGeom>
          <a:ln w="38100">
            <a:noFill/>
          </a:ln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AF2999AA-951A-CD41-B87D-8395E59FF153}"/>
              </a:ext>
            </a:extLst>
          </p:cNvPr>
          <p:cNvSpPr/>
          <p:nvPr/>
        </p:nvSpPr>
        <p:spPr>
          <a:xfrm rot="5400000">
            <a:off x="5680364" y="4752110"/>
            <a:ext cx="581891" cy="1066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BE53AEC1-C294-3249-B8AD-1887921E1F21}"/>
              </a:ext>
            </a:extLst>
          </p:cNvPr>
          <p:cNvSpPr/>
          <p:nvPr/>
        </p:nvSpPr>
        <p:spPr>
          <a:xfrm rot="5400000">
            <a:off x="5694218" y="5250875"/>
            <a:ext cx="581891" cy="1066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9FDE6-7D77-D540-BA04-0D70A8212DB3}"/>
              </a:ext>
            </a:extLst>
          </p:cNvPr>
          <p:cNvSpPr txBox="1"/>
          <p:nvPr/>
        </p:nvSpPr>
        <p:spPr>
          <a:xfrm>
            <a:off x="7135092" y="5237018"/>
            <a:ext cx="177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3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B4322-FAA7-FF46-99C1-41316D8E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1108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transcription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dirty="0"/>
              <a:t>signaling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B949B-3241-8D49-B456-79B40EF756B5}"/>
              </a:ext>
            </a:extLst>
          </p:cNvPr>
          <p:cNvSpPr txBox="1"/>
          <p:nvPr/>
        </p:nvSpPr>
        <p:spPr>
          <a:xfrm>
            <a:off x="318605" y="1990691"/>
            <a:ext cx="7360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       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F2BDC-B7AE-6441-96C3-698B606B9797}"/>
              </a:ext>
            </a:extLst>
          </p:cNvPr>
          <p:cNvSpPr txBox="1"/>
          <p:nvPr/>
        </p:nvSpPr>
        <p:spPr>
          <a:xfrm>
            <a:off x="2947897" y="3067519"/>
            <a:ext cx="1862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5C1CC-6CCD-814C-A027-7D4ED55EC68D}"/>
              </a:ext>
            </a:extLst>
          </p:cNvPr>
          <p:cNvSpPr txBox="1"/>
          <p:nvPr/>
        </p:nvSpPr>
        <p:spPr>
          <a:xfrm>
            <a:off x="420463" y="3103207"/>
            <a:ext cx="186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Interactome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9A90D5-A74B-E040-868A-9FC84926FB6C}"/>
              </a:ext>
            </a:extLst>
          </p:cNvPr>
          <p:cNvSpPr txBox="1"/>
          <p:nvPr/>
        </p:nvSpPr>
        <p:spPr>
          <a:xfrm>
            <a:off x="1615362" y="811719"/>
            <a:ext cx="2308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Single-cell</a:t>
            </a:r>
            <a:r>
              <a:rPr lang="zh-CN" altLang="en-US" dirty="0"/>
              <a:t> </a:t>
            </a:r>
            <a:r>
              <a:rPr lang="en-US" altLang="zh-CN" dirty="0"/>
              <a:t>transcriptome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B0B33FD7-9C39-6948-BEF9-7FF523527553}"/>
              </a:ext>
            </a:extLst>
          </p:cNvPr>
          <p:cNvSpPr/>
          <p:nvPr/>
        </p:nvSpPr>
        <p:spPr>
          <a:xfrm>
            <a:off x="1750658" y="1954756"/>
            <a:ext cx="1337481" cy="1105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A33F-9038-1544-AC9B-4BF35D67D048}"/>
              </a:ext>
            </a:extLst>
          </p:cNvPr>
          <p:cNvSpPr txBox="1"/>
          <p:nvPr/>
        </p:nvSpPr>
        <p:spPr>
          <a:xfrm rot="17871907">
            <a:off x="1654079" y="226371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Aim</a:t>
            </a:r>
            <a:r>
              <a:rPr lang="zh-CN" altLang="en-US" sz="1400" dirty="0"/>
              <a:t> </a:t>
            </a:r>
            <a:r>
              <a:rPr lang="en-US" altLang="zh-CN" sz="1400" dirty="0"/>
              <a:t>1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0985B-1FB9-8D4F-806D-05DFB56DC45E}"/>
              </a:ext>
            </a:extLst>
          </p:cNvPr>
          <p:cNvSpPr txBox="1"/>
          <p:nvPr/>
        </p:nvSpPr>
        <p:spPr>
          <a:xfrm>
            <a:off x="2113554" y="2488820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Aim</a:t>
            </a:r>
            <a:r>
              <a:rPr lang="zh-CN" altLang="en-US" sz="1400" dirty="0"/>
              <a:t> </a:t>
            </a:r>
            <a:r>
              <a:rPr lang="en-US" altLang="zh-CN" sz="1400" dirty="0"/>
              <a:t>2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2395D1-4208-3642-937E-B9F7B429C507}"/>
              </a:ext>
            </a:extLst>
          </p:cNvPr>
          <p:cNvSpPr txBox="1"/>
          <p:nvPr/>
        </p:nvSpPr>
        <p:spPr>
          <a:xfrm>
            <a:off x="2233014" y="4099887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Aim</a:t>
            </a:r>
            <a:r>
              <a:rPr lang="zh-CN" altLang="en-US" sz="1400" dirty="0"/>
              <a:t> </a:t>
            </a:r>
            <a:r>
              <a:rPr lang="en-US" altLang="zh-CN" sz="1400" dirty="0"/>
              <a:t>3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3ACE9E-F411-5D42-A37B-6B6761BA2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3" y="1924561"/>
            <a:ext cx="1554175" cy="9810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CB569B-44CC-6A41-A0EB-CEC0641C284F}"/>
              </a:ext>
            </a:extLst>
          </p:cNvPr>
          <p:cNvSpPr txBox="1"/>
          <p:nvPr/>
        </p:nvSpPr>
        <p:spPr>
          <a:xfrm>
            <a:off x="0" y="2937058"/>
            <a:ext cx="723275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" dirty="0" err="1"/>
              <a:t>Mimeault</a:t>
            </a:r>
            <a:r>
              <a:rPr lang="zh-CN" altLang="en-US" sz="400" dirty="0"/>
              <a:t> </a:t>
            </a:r>
            <a:r>
              <a:rPr lang="en-US" altLang="zh-CN" sz="400" dirty="0"/>
              <a:t>and</a:t>
            </a:r>
            <a:r>
              <a:rPr lang="zh-CN" altLang="en-US" sz="400" dirty="0"/>
              <a:t> </a:t>
            </a:r>
            <a:r>
              <a:rPr lang="en-US" altLang="zh-CN" sz="400" dirty="0"/>
              <a:t>Batra</a:t>
            </a:r>
            <a:r>
              <a:rPr lang="zh-CN" altLang="en-US" sz="400" dirty="0"/>
              <a:t>  </a:t>
            </a:r>
            <a:r>
              <a:rPr lang="en-US" altLang="zh-CN" sz="400" dirty="0"/>
              <a:t>2010</a:t>
            </a:r>
            <a:endParaRPr lang="en-US" sz="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2DC427-22F1-5642-846C-19FC8444E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485" y="2068199"/>
            <a:ext cx="897467" cy="8974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3CFEF6-D357-AE49-9993-70E8C3144228}"/>
              </a:ext>
            </a:extLst>
          </p:cNvPr>
          <p:cNvSpPr txBox="1"/>
          <p:nvPr/>
        </p:nvSpPr>
        <p:spPr>
          <a:xfrm>
            <a:off x="3238352" y="2880999"/>
            <a:ext cx="8563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" dirty="0" err="1"/>
              <a:t>Grandel</a:t>
            </a:r>
            <a:r>
              <a:rPr lang="zh-CN" altLang="en-US" sz="700" dirty="0"/>
              <a:t> </a:t>
            </a:r>
            <a:r>
              <a:rPr lang="en-US" altLang="zh-CN" sz="700" dirty="0"/>
              <a:t>et</a:t>
            </a:r>
            <a:r>
              <a:rPr lang="zh-CN" altLang="en-US" sz="700" dirty="0"/>
              <a:t> </a:t>
            </a:r>
            <a:r>
              <a:rPr lang="en-US" altLang="zh-CN" sz="700" dirty="0"/>
              <a:t>al</a:t>
            </a:r>
            <a:r>
              <a:rPr lang="zh-CN" altLang="en-US" sz="700" dirty="0"/>
              <a:t> </a:t>
            </a:r>
            <a:r>
              <a:rPr lang="en-US" altLang="zh-CN" sz="700" dirty="0"/>
              <a:t>2011</a:t>
            </a:r>
            <a:endParaRPr lang="en-US" sz="7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F96A1-D246-DE41-9463-6D46DAF8A510}"/>
              </a:ext>
            </a:extLst>
          </p:cNvPr>
          <p:cNvSpPr/>
          <p:nvPr/>
        </p:nvSpPr>
        <p:spPr>
          <a:xfrm>
            <a:off x="5015342" y="17030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dirty="0"/>
              <a:t>Cell-specific signaling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AA2E8-2352-2A49-A594-1485A53E2EC9}"/>
              </a:ext>
            </a:extLst>
          </p:cNvPr>
          <p:cNvSpPr/>
          <p:nvPr/>
        </p:nvSpPr>
        <p:spPr>
          <a:xfrm>
            <a:off x="5015343" y="26821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Aim 2: Spatial pattern of differentially regulated signaling and gene regulatory networks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D94C0A-4AB4-D946-A444-6384CE2E0B05}"/>
              </a:ext>
            </a:extLst>
          </p:cNvPr>
          <p:cNvSpPr/>
          <p:nvPr/>
        </p:nvSpPr>
        <p:spPr>
          <a:xfrm>
            <a:off x="4987633" y="41230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Aim 3: Inference of spatially-dependent interplay of signaling and gene regulatory networks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B902C93-8A32-484A-9CC4-03E3D4D139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62" r="20964" b="51954"/>
          <a:stretch/>
        </p:blipFill>
        <p:spPr>
          <a:xfrm>
            <a:off x="954871" y="4352440"/>
            <a:ext cx="3579714" cy="23091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F26F11-7552-A946-BE2C-E27E3B80C2A3}"/>
              </a:ext>
            </a:extLst>
          </p:cNvPr>
          <p:cNvSpPr txBox="1"/>
          <p:nvPr/>
        </p:nvSpPr>
        <p:spPr>
          <a:xfrm>
            <a:off x="1973696" y="6581001"/>
            <a:ext cx="1549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/>
              <a:t>Ramilowski</a:t>
            </a:r>
            <a:r>
              <a:rPr lang="zh-CN" altLang="en-US" sz="1200" dirty="0"/>
              <a:t> </a:t>
            </a:r>
            <a:r>
              <a:rPr lang="en-US" altLang="zh-CN" sz="1200" dirty="0"/>
              <a:t>et</a:t>
            </a:r>
            <a:r>
              <a:rPr lang="zh-CN" altLang="en-US" sz="1200" dirty="0"/>
              <a:t> </a:t>
            </a:r>
            <a:r>
              <a:rPr lang="en-US" altLang="zh-CN" sz="1200" dirty="0"/>
              <a:t>al</a:t>
            </a:r>
            <a:r>
              <a:rPr lang="zh-CN" altLang="en-US" sz="1200" dirty="0"/>
              <a:t> </a:t>
            </a:r>
            <a:r>
              <a:rPr lang="en-US" altLang="zh-CN" sz="1200" dirty="0"/>
              <a:t>2015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0D06B-786B-6547-BA0B-6CE2EE31D913}"/>
              </a:ext>
            </a:extLst>
          </p:cNvPr>
          <p:cNvSpPr txBox="1"/>
          <p:nvPr/>
        </p:nvSpPr>
        <p:spPr>
          <a:xfrm>
            <a:off x="4997668" y="788275"/>
            <a:ext cx="399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/>
              <a:t>Sarah</a:t>
            </a:r>
            <a:r>
              <a:rPr lang="zh-CN" altLang="en-US" sz="1800" dirty="0"/>
              <a:t> </a:t>
            </a:r>
            <a:r>
              <a:rPr lang="en-US" altLang="zh-CN" sz="1800" dirty="0" err="1"/>
              <a:t>Teichmann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 err="1"/>
              <a:t>Evangelia</a:t>
            </a:r>
            <a:r>
              <a:rPr lang="zh-CN" altLang="en-US" sz="1800" dirty="0"/>
              <a:t> </a:t>
            </a:r>
            <a:r>
              <a:rPr lang="en-US" altLang="zh-CN" sz="1800" dirty="0" err="1"/>
              <a:t>Petsalaki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6D567-CEC9-B640-87C3-E7C4CDE7671D}"/>
              </a:ext>
            </a:extLst>
          </p:cNvPr>
          <p:cNvSpPr txBox="1"/>
          <p:nvPr/>
        </p:nvSpPr>
        <p:spPr>
          <a:xfrm>
            <a:off x="5533697" y="616431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9" grpId="0"/>
      <p:bldP spid="23" grpId="0"/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823"/>
            <a:ext cx="8229600" cy="711081"/>
          </a:xfrm>
        </p:spPr>
        <p:txBody>
          <a:bodyPr/>
          <a:lstStyle/>
          <a:p>
            <a:r>
              <a:rPr lang="en-US" altLang="zh-CN" dirty="0"/>
              <a:t>Acknowledgement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3328" y="946598"/>
            <a:ext cx="3328988" cy="213052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u="sng" dirty="0">
                <a:solidFill>
                  <a:schemeClr val="tx1"/>
                </a:solidFill>
              </a:rPr>
              <a:t>Brian</a:t>
            </a:r>
            <a:r>
              <a:rPr lang="zh-CN" altLang="en-US" sz="1800" u="sng" dirty="0">
                <a:solidFill>
                  <a:schemeClr val="tx1"/>
                </a:solidFill>
              </a:rPr>
              <a:t> </a:t>
            </a:r>
            <a:r>
              <a:rPr lang="en-US" altLang="zh-CN" sz="1800" u="sng" dirty="0">
                <a:solidFill>
                  <a:schemeClr val="tx1"/>
                </a:solidFill>
              </a:rPr>
              <a:t>Williams</a:t>
            </a:r>
          </a:p>
          <a:p>
            <a:r>
              <a:rPr lang="en-US" altLang="zh-CN" sz="1800" u="sng" dirty="0" err="1">
                <a:solidFill>
                  <a:schemeClr val="tx1"/>
                </a:solidFill>
              </a:rPr>
              <a:t>Georgi</a:t>
            </a:r>
            <a:r>
              <a:rPr lang="zh-CN" altLang="en-US" sz="1800" u="sng" dirty="0">
                <a:solidFill>
                  <a:schemeClr val="tx1"/>
                </a:solidFill>
              </a:rPr>
              <a:t> </a:t>
            </a:r>
            <a:r>
              <a:rPr lang="en-US" altLang="zh-CN" sz="1800" u="sng" dirty="0" err="1">
                <a:solidFill>
                  <a:schemeClr val="tx1"/>
                </a:solidFill>
              </a:rPr>
              <a:t>Marinov</a:t>
            </a:r>
            <a:endParaRPr lang="en-US" altLang="zh-CN" sz="1800" u="sng" dirty="0">
              <a:solidFill>
                <a:schemeClr val="tx1"/>
              </a:solidFill>
            </a:endParaRPr>
          </a:p>
          <a:p>
            <a:r>
              <a:rPr lang="en-US" altLang="zh-CN" sz="1800" u="sng" dirty="0">
                <a:solidFill>
                  <a:schemeClr val="tx1"/>
                </a:solidFill>
              </a:rPr>
              <a:t>Diane</a:t>
            </a:r>
            <a:r>
              <a:rPr lang="zh-CN" altLang="en-US" sz="1800" u="sng" dirty="0">
                <a:solidFill>
                  <a:schemeClr val="tx1"/>
                </a:solidFill>
              </a:rPr>
              <a:t> </a:t>
            </a:r>
            <a:r>
              <a:rPr lang="en-US" altLang="zh-CN" sz="1800" u="sng" dirty="0">
                <a:solidFill>
                  <a:schemeClr val="tx1"/>
                </a:solidFill>
              </a:rPr>
              <a:t>Trout</a:t>
            </a:r>
          </a:p>
          <a:p>
            <a:r>
              <a:rPr lang="en-US" altLang="zh-CN" sz="1800" u="sng" dirty="0">
                <a:solidFill>
                  <a:schemeClr val="tx1"/>
                </a:solidFill>
              </a:rPr>
              <a:t>Henry</a:t>
            </a:r>
            <a:r>
              <a:rPr lang="zh-CN" altLang="en-US" sz="1800" u="sng" dirty="0">
                <a:solidFill>
                  <a:schemeClr val="tx1"/>
                </a:solidFill>
              </a:rPr>
              <a:t> </a:t>
            </a:r>
            <a:r>
              <a:rPr lang="en-US" altLang="zh-CN" sz="1800" u="sng" dirty="0" err="1">
                <a:solidFill>
                  <a:schemeClr val="tx1"/>
                </a:solidFill>
              </a:rPr>
              <a:t>Amrhein</a:t>
            </a:r>
            <a:endParaRPr lang="en-US" altLang="zh-CN" sz="1800" u="sng" dirty="0">
              <a:solidFill>
                <a:schemeClr val="tx1"/>
              </a:solidFill>
            </a:endParaRPr>
          </a:p>
          <a:p>
            <a:r>
              <a:rPr lang="en-US" altLang="zh-CN" sz="1800" u="sng" dirty="0">
                <a:solidFill>
                  <a:schemeClr val="tx1"/>
                </a:solidFill>
              </a:rPr>
              <a:t>Barbara</a:t>
            </a:r>
            <a:r>
              <a:rPr lang="zh-CN" altLang="en-US" sz="1800" u="sng" dirty="0">
                <a:solidFill>
                  <a:schemeClr val="tx1"/>
                </a:solidFill>
              </a:rPr>
              <a:t> </a:t>
            </a:r>
            <a:r>
              <a:rPr lang="en-US" altLang="zh-CN" sz="1800" u="sng" dirty="0" err="1">
                <a:solidFill>
                  <a:schemeClr val="tx1"/>
                </a:solidFill>
              </a:rPr>
              <a:t>Wold</a:t>
            </a:r>
            <a:r>
              <a:rPr lang="en-US" altLang="zh-CN" sz="1800" u="sng" dirty="0">
                <a:solidFill>
                  <a:schemeClr val="tx1"/>
                </a:solidFill>
              </a:rPr>
              <a:t>*</a:t>
            </a:r>
          </a:p>
          <a:p>
            <a:endParaRPr lang="en-US" altLang="zh-CN" sz="180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75431" y="969734"/>
            <a:ext cx="3041590" cy="213052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457120" indent="-457120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990427" indent="-380933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52373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3pPr>
            <a:lvl4pPr marL="213322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4pPr>
            <a:lvl5pPr marL="274272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ENCODE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chemeClr val="tx1"/>
                </a:solidFill>
              </a:rPr>
              <a:t>mouse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chemeClr val="tx1"/>
                </a:solidFill>
              </a:rPr>
              <a:t>group</a:t>
            </a:r>
          </a:p>
          <a:p>
            <a:pPr marL="0" indent="0">
              <a:buFont typeface="Arial" pitchFamily="34" charset="0"/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Axel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Visel</a:t>
            </a:r>
            <a:endParaRPr lang="en-US" altLang="zh-CN" sz="1800" dirty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Len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</a:rPr>
              <a:t>Pennacchio</a:t>
            </a:r>
            <a:endParaRPr lang="en-US" altLang="zh-CN" sz="1800" dirty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Bing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chemeClr val="tx1"/>
                </a:solidFill>
              </a:rPr>
              <a:t>Ren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endParaRPr lang="en-US" altLang="zh-CN" sz="1800" dirty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Yu</a:t>
            </a:r>
            <a:r>
              <a:rPr lang="zh-CN" altLang="en-US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>
                <a:solidFill>
                  <a:schemeClr val="tx1"/>
                </a:solidFill>
              </a:rPr>
              <a:t>Zhang</a:t>
            </a:r>
          </a:p>
        </p:txBody>
      </p:sp>
    </p:spTree>
    <p:extLst>
      <p:ext uri="{BB962C8B-B14F-4D97-AF65-F5344CB8AC3E}">
        <p14:creationId xmlns:p14="http://schemas.microsoft.com/office/powerpoint/2010/main" val="122545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6F1F601-6DFE-A947-9F51-70840B395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9" y="977462"/>
            <a:ext cx="6742224" cy="5439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Transcriptomes: domains and trajectories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8721" r="16380" b="12023"/>
          <a:stretch/>
        </p:blipFill>
        <p:spPr>
          <a:xfrm>
            <a:off x="6493276" y="2048725"/>
            <a:ext cx="1354079" cy="2928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3714" y="2048726"/>
            <a:ext cx="1953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Thymus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Spleen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Liver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Heart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Skeletal Muscle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Bladder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Adrenal gland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Kidney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Lung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Stomach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Intestine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Limb</a:t>
            </a:r>
          </a:p>
          <a:p>
            <a:r>
              <a:rPr lang="en-US" sz="1100" dirty="0" err="1">
                <a:latin typeface="Chalkboard" charset="0"/>
                <a:ea typeface="Chalkboard" charset="0"/>
                <a:cs typeface="Chalkboard" charset="0"/>
              </a:rPr>
              <a:t>Craniofac</a:t>
            </a:r>
            <a:r>
              <a:rPr lang="en-US" altLang="zh-CN" sz="1100" dirty="0" err="1">
                <a:latin typeface="Chalkboard" charset="0"/>
                <a:ea typeface="Chalkboard" charset="0"/>
                <a:cs typeface="Chalkboard" charset="0"/>
              </a:rPr>
              <a:t>e</a:t>
            </a:r>
            <a:r>
              <a:rPr lang="en-US" altLang="zh-CN" sz="1100" dirty="0">
                <a:latin typeface="Chalkboard" charset="0"/>
                <a:ea typeface="Chalkboard" charset="0"/>
                <a:cs typeface="Chalkboard" charset="0"/>
              </a:rPr>
              <a:t>.</a:t>
            </a:r>
            <a:endParaRPr lang="en-US" sz="1100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Forebrain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Midbrain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Hindbrain</a:t>
            </a:r>
          </a:p>
          <a:p>
            <a:r>
              <a:rPr lang="en-US" sz="1100" dirty="0">
                <a:latin typeface="Chalkboard" charset="0"/>
                <a:ea typeface="Chalkboard" charset="0"/>
                <a:cs typeface="Chalkboard" charset="0"/>
              </a:rPr>
              <a:t>Neural tube</a:t>
            </a:r>
          </a:p>
          <a:p>
            <a:endParaRPr lang="en-US" sz="1100" dirty="0">
              <a:latin typeface="Chalkboard" charset="0"/>
              <a:ea typeface="Chalkboard" charset="0"/>
              <a:cs typeface="Chalkboard" charset="0"/>
            </a:endParaRPr>
          </a:p>
          <a:p>
            <a:endParaRPr lang="en-US" sz="1100" dirty="0">
              <a:latin typeface="Chalkboard" charset="0"/>
              <a:ea typeface="Chalkboard" charset="0"/>
              <a:cs typeface="Chalkboard" charset="0"/>
            </a:endParaRPr>
          </a:p>
          <a:p>
            <a:endParaRPr lang="en-US" sz="1100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6" t="81830" r="36391" b="12023"/>
          <a:stretch/>
        </p:blipFill>
        <p:spPr>
          <a:xfrm>
            <a:off x="7285623" y="4755480"/>
            <a:ext cx="164432" cy="227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7" t="77923" r="36518" b="17857"/>
          <a:stretch/>
        </p:blipFill>
        <p:spPr>
          <a:xfrm>
            <a:off x="7259062" y="4604087"/>
            <a:ext cx="173902" cy="155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3" t="73064" r="36565" b="22437"/>
          <a:stretch/>
        </p:blipFill>
        <p:spPr>
          <a:xfrm>
            <a:off x="7286007" y="4431724"/>
            <a:ext cx="154379" cy="166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68404" r="36269" b="26936"/>
          <a:stretch/>
        </p:blipFill>
        <p:spPr>
          <a:xfrm>
            <a:off x="7276949" y="4261386"/>
            <a:ext cx="158859" cy="172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64066" r="36269" b="31435"/>
          <a:stretch/>
        </p:blipFill>
        <p:spPr>
          <a:xfrm>
            <a:off x="7288824" y="4103913"/>
            <a:ext cx="158859" cy="166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59404" r="35677" b="35828"/>
          <a:stretch/>
        </p:blipFill>
        <p:spPr>
          <a:xfrm>
            <a:off x="7138156" y="3925290"/>
            <a:ext cx="170734" cy="1761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54905" r="36268" b="40435"/>
          <a:stretch/>
        </p:blipFill>
        <p:spPr>
          <a:xfrm>
            <a:off x="7286351" y="3752849"/>
            <a:ext cx="158859" cy="1721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50246" r="36859" b="45255"/>
          <a:stretch/>
        </p:blipFill>
        <p:spPr>
          <a:xfrm>
            <a:off x="7296249" y="3599460"/>
            <a:ext cx="146982" cy="1662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45907" r="36564" b="49433"/>
          <a:stretch/>
        </p:blipFill>
        <p:spPr>
          <a:xfrm>
            <a:off x="7292287" y="3430484"/>
            <a:ext cx="152922" cy="1721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7" t="41085" r="36564" b="53933"/>
          <a:stretch/>
        </p:blipFill>
        <p:spPr>
          <a:xfrm>
            <a:off x="7285979" y="3250376"/>
            <a:ext cx="152922" cy="184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23087" r="36268" b="71610"/>
          <a:stretch/>
        </p:blipFill>
        <p:spPr>
          <a:xfrm>
            <a:off x="7289442" y="2582388"/>
            <a:ext cx="158860" cy="1959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14710" r="36268" b="76591"/>
          <a:stretch/>
        </p:blipFill>
        <p:spPr>
          <a:xfrm>
            <a:off x="7288700" y="2273452"/>
            <a:ext cx="158859" cy="3214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6F33F6-A6B7-1541-B435-E908F2A349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667740">
            <a:off x="1273615" y="1939362"/>
            <a:ext cx="1801621" cy="6512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4CDA9F-0D57-D844-A4B5-E379211236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3961016" flipV="1">
            <a:off x="4307929" y="2579858"/>
            <a:ext cx="2355723" cy="5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69 L -0.25642 -0.056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-284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41111 0.1715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56" y="85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6042 -0.119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597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0.26805 -0.101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-50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672 L -0.34115 0.047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5" y="27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347 L -0.2776 -0.025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-10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3743 0.1041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5" y="52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58073 0.097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488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92 L -0.42118 0.119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60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139 L -0.41007 0.212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3" y="1067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0092 L -0.33055 -0.008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-48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6 L -0.39167 0.0307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9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1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2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3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4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6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7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8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9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1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1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14F7E2-6077-764A-B610-90A6911DE094}"/>
              </a:ext>
            </a:extLst>
          </p:cNvPr>
          <p:cNvPicPr/>
          <p:nvPr/>
        </p:nvPicPr>
        <p:blipFill rotWithShape="1">
          <a:blip r:embed="rId3"/>
          <a:srcRect l="8200" t="16612" r="9271" b="8320"/>
          <a:stretch/>
        </p:blipFill>
        <p:spPr bwMode="auto">
          <a:xfrm>
            <a:off x="686358" y="1434662"/>
            <a:ext cx="7606304" cy="4468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27938"/>
            <a:ext cx="8229600" cy="71108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genes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over</a:t>
            </a:r>
            <a:r>
              <a:rPr lang="zh-CN" altLang="en-US" dirty="0"/>
              <a:t> </a:t>
            </a:r>
            <a:r>
              <a:rPr lang="en-US" altLang="zh-CN" dirty="0"/>
              <a:t>developmental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07"/>
    </mc:Choice>
    <mc:Fallback xmlns="">
      <p:transition spd="slow" advTm="6408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7" y="247408"/>
            <a:ext cx="8484237" cy="711081"/>
          </a:xfrm>
        </p:spPr>
        <p:txBody>
          <a:bodyPr>
            <a:normAutofit/>
          </a:bodyPr>
          <a:lstStyle/>
          <a:p>
            <a:r>
              <a:rPr lang="en-US" altLang="zh-CN" dirty="0"/>
              <a:t>Differential</a:t>
            </a:r>
            <a:r>
              <a:rPr lang="zh-CN" altLang="en-US" dirty="0"/>
              <a:t> </a:t>
            </a:r>
            <a:r>
              <a:rPr lang="en-US" altLang="zh-CN" dirty="0"/>
              <a:t>genes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cellular</a:t>
            </a:r>
            <a:r>
              <a:rPr lang="zh-CN" altLang="en-US" dirty="0"/>
              <a:t> </a:t>
            </a:r>
            <a:r>
              <a:rPr lang="en-US" altLang="zh-CN" dirty="0"/>
              <a:t>contribution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7499" r="49458" b="6360"/>
          <a:stretch/>
        </p:blipFill>
        <p:spPr>
          <a:xfrm>
            <a:off x="695233" y="1246053"/>
            <a:ext cx="1481184" cy="20718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8" t="6937" b="6360"/>
          <a:stretch/>
        </p:blipFill>
        <p:spPr>
          <a:xfrm>
            <a:off x="6393907" y="1058455"/>
            <a:ext cx="2203268" cy="250683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620308" y="5700065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91454" y="5700065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82625" y="3792675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exagon 47"/>
          <p:cNvSpPr/>
          <p:nvPr/>
        </p:nvSpPr>
        <p:spPr>
          <a:xfrm>
            <a:off x="2776393" y="39891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/>
          <p:cNvSpPr/>
          <p:nvPr/>
        </p:nvSpPr>
        <p:spPr>
          <a:xfrm>
            <a:off x="2909905" y="41448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/>
          <p:cNvSpPr/>
          <p:nvPr/>
        </p:nvSpPr>
        <p:spPr>
          <a:xfrm>
            <a:off x="2663527" y="41559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/>
          <p:cNvSpPr/>
          <p:nvPr/>
        </p:nvSpPr>
        <p:spPr>
          <a:xfrm>
            <a:off x="3176720" y="399840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>
            <a:off x="3248278" y="417321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exagon 55"/>
          <p:cNvSpPr/>
          <p:nvPr/>
        </p:nvSpPr>
        <p:spPr>
          <a:xfrm>
            <a:off x="2998698" y="397929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608933" y="3795807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3591058" y="6173414"/>
            <a:ext cx="1298805" cy="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BAFF4"/>
                </a:gs>
                <a:gs pos="100000">
                  <a:srgbClr val="AA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574820" y="4207590"/>
            <a:ext cx="1298805" cy="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BAFF4"/>
                </a:gs>
                <a:gs pos="100000">
                  <a:srgbClr val="AA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424501" y="6132636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          </a:t>
            </a:r>
            <a:r>
              <a:rPr lang="en-US" altLang="zh-CN" sz="900"/>
              <a:t>Proliferation/death</a:t>
            </a:r>
            <a:endParaRPr lang="en-US" sz="900" dirty="0"/>
          </a:p>
        </p:txBody>
      </p:sp>
      <p:sp>
        <p:nvSpPr>
          <p:cNvPr id="76" name="TextBox 75"/>
          <p:cNvSpPr txBox="1"/>
          <p:nvPr/>
        </p:nvSpPr>
        <p:spPr>
          <a:xfrm>
            <a:off x="3705586" y="3950166"/>
            <a:ext cx="14106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Cytodifferentiation</a:t>
            </a:r>
            <a:endParaRPr lang="en-US" sz="900" dirty="0"/>
          </a:p>
        </p:txBody>
      </p:sp>
      <p:sp>
        <p:nvSpPr>
          <p:cNvPr id="79" name="Oval 78"/>
          <p:cNvSpPr/>
          <p:nvPr/>
        </p:nvSpPr>
        <p:spPr>
          <a:xfrm>
            <a:off x="2617714" y="4748143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988860" y="4748143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hord 83"/>
          <p:cNvSpPr/>
          <p:nvPr/>
        </p:nvSpPr>
        <p:spPr>
          <a:xfrm>
            <a:off x="2793010" y="51712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hord 84"/>
          <p:cNvSpPr/>
          <p:nvPr/>
        </p:nvSpPr>
        <p:spPr>
          <a:xfrm>
            <a:off x="3045354" y="51821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511515" y="4988970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        Cell migration</a:t>
            </a:r>
            <a:endParaRPr lang="en-US" sz="900" dirty="0"/>
          </a:p>
        </p:txBody>
      </p:sp>
      <p:sp>
        <p:nvSpPr>
          <p:cNvPr id="110" name="5-Point Star 109"/>
          <p:cNvSpPr/>
          <p:nvPr/>
        </p:nvSpPr>
        <p:spPr>
          <a:xfrm>
            <a:off x="5260979" y="48298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79700" y="2171700"/>
            <a:ext cx="3238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52900" y="158750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?</a:t>
            </a:r>
            <a:endParaRPr lang="en-US" sz="3200" dirty="0"/>
          </a:p>
        </p:txBody>
      </p:sp>
      <p:sp>
        <p:nvSpPr>
          <p:cNvPr id="99" name="Oval 98"/>
          <p:cNvSpPr/>
          <p:nvPr/>
        </p:nvSpPr>
        <p:spPr>
          <a:xfrm>
            <a:off x="636514" y="4454999"/>
            <a:ext cx="1500840" cy="150084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538260" y="4480399"/>
            <a:ext cx="1500840" cy="15008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5-Point Star 172"/>
          <p:cNvSpPr/>
          <p:nvPr/>
        </p:nvSpPr>
        <p:spPr>
          <a:xfrm>
            <a:off x="5540379" y="48806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2565400" y="3017838"/>
            <a:ext cx="3448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Three</a:t>
            </a:r>
            <a:r>
              <a:rPr lang="zh-CN" altLang="en-US" sz="2000" dirty="0"/>
              <a:t> </a:t>
            </a:r>
            <a:r>
              <a:rPr lang="en-US" altLang="zh-CN" sz="2000" dirty="0"/>
              <a:t>mechanistic</a:t>
            </a:r>
            <a:r>
              <a:rPr lang="zh-CN" altLang="en-US" sz="2000" dirty="0"/>
              <a:t> </a:t>
            </a:r>
            <a:r>
              <a:rPr lang="en-US" altLang="zh-CN" sz="2000" dirty="0"/>
              <a:t>components</a:t>
            </a:r>
            <a:endParaRPr lang="en-US" sz="2000" dirty="0"/>
          </a:p>
        </p:txBody>
      </p:sp>
      <p:sp>
        <p:nvSpPr>
          <p:cNvPr id="175" name="TextBox 174"/>
          <p:cNvSpPr txBox="1"/>
          <p:nvPr/>
        </p:nvSpPr>
        <p:spPr>
          <a:xfrm>
            <a:off x="3615267" y="5984498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          </a:t>
            </a:r>
            <a:r>
              <a:rPr lang="en-US" altLang="zh-CN" sz="900"/>
              <a:t>Differential</a:t>
            </a:r>
            <a:endParaRPr lang="en-US" sz="900" dirty="0"/>
          </a:p>
        </p:txBody>
      </p:sp>
      <p:cxnSp>
        <p:nvCxnSpPr>
          <p:cNvPr id="176" name="Straight Arrow Connector 175"/>
          <p:cNvCxnSpPr/>
          <p:nvPr/>
        </p:nvCxnSpPr>
        <p:spPr>
          <a:xfrm>
            <a:off x="3592938" y="5197658"/>
            <a:ext cx="1298805" cy="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BAFF4"/>
                </a:gs>
                <a:gs pos="100000">
                  <a:srgbClr val="AA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Hexagon 176"/>
          <p:cNvSpPr/>
          <p:nvPr/>
        </p:nvSpPr>
        <p:spPr>
          <a:xfrm>
            <a:off x="5138593" y="40145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Hexagon 177"/>
          <p:cNvSpPr/>
          <p:nvPr/>
        </p:nvSpPr>
        <p:spPr>
          <a:xfrm>
            <a:off x="5272105" y="4170233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Hexagon 178"/>
          <p:cNvSpPr/>
          <p:nvPr/>
        </p:nvSpPr>
        <p:spPr>
          <a:xfrm>
            <a:off x="5025727" y="41813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Hexagon 179"/>
          <p:cNvSpPr/>
          <p:nvPr/>
        </p:nvSpPr>
        <p:spPr>
          <a:xfrm>
            <a:off x="5538920" y="4023800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Hexagon 180"/>
          <p:cNvSpPr/>
          <p:nvPr/>
        </p:nvSpPr>
        <p:spPr>
          <a:xfrm>
            <a:off x="5610478" y="4198614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Hexagon 181"/>
          <p:cNvSpPr/>
          <p:nvPr/>
        </p:nvSpPr>
        <p:spPr>
          <a:xfrm>
            <a:off x="5360898" y="4004691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Hexagon 184"/>
          <p:cNvSpPr/>
          <p:nvPr/>
        </p:nvSpPr>
        <p:spPr>
          <a:xfrm>
            <a:off x="2776393" y="58052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Hexagon 185"/>
          <p:cNvSpPr/>
          <p:nvPr/>
        </p:nvSpPr>
        <p:spPr>
          <a:xfrm>
            <a:off x="2909905" y="59609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Hexagon 186"/>
          <p:cNvSpPr/>
          <p:nvPr/>
        </p:nvSpPr>
        <p:spPr>
          <a:xfrm>
            <a:off x="2663527" y="59720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Hexagon 187"/>
          <p:cNvSpPr/>
          <p:nvPr/>
        </p:nvSpPr>
        <p:spPr>
          <a:xfrm>
            <a:off x="3176720" y="581450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Hexagon 188"/>
          <p:cNvSpPr/>
          <p:nvPr/>
        </p:nvSpPr>
        <p:spPr>
          <a:xfrm>
            <a:off x="3248278" y="598931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Hexagon 189"/>
          <p:cNvSpPr/>
          <p:nvPr/>
        </p:nvSpPr>
        <p:spPr>
          <a:xfrm>
            <a:off x="2998698" y="579539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Chord 192"/>
          <p:cNvSpPr/>
          <p:nvPr/>
        </p:nvSpPr>
        <p:spPr>
          <a:xfrm>
            <a:off x="5193310" y="52982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Chord 193"/>
          <p:cNvSpPr/>
          <p:nvPr/>
        </p:nvSpPr>
        <p:spPr>
          <a:xfrm>
            <a:off x="5445654" y="53091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Chord 194"/>
          <p:cNvSpPr/>
          <p:nvPr/>
        </p:nvSpPr>
        <p:spPr>
          <a:xfrm>
            <a:off x="2818410" y="62380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Chord 195"/>
          <p:cNvSpPr/>
          <p:nvPr/>
        </p:nvSpPr>
        <p:spPr>
          <a:xfrm>
            <a:off x="3070754" y="62489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Hexagon 196"/>
          <p:cNvSpPr/>
          <p:nvPr/>
        </p:nvSpPr>
        <p:spPr>
          <a:xfrm>
            <a:off x="5202093" y="58052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Hexagon 197"/>
          <p:cNvSpPr/>
          <p:nvPr/>
        </p:nvSpPr>
        <p:spPr>
          <a:xfrm>
            <a:off x="5335605" y="59609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Hexagon 198"/>
          <p:cNvSpPr/>
          <p:nvPr/>
        </p:nvSpPr>
        <p:spPr>
          <a:xfrm>
            <a:off x="5089227" y="59720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hord 200"/>
          <p:cNvSpPr/>
          <p:nvPr/>
        </p:nvSpPr>
        <p:spPr>
          <a:xfrm>
            <a:off x="5091710" y="61872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Chord 201"/>
          <p:cNvSpPr/>
          <p:nvPr/>
        </p:nvSpPr>
        <p:spPr>
          <a:xfrm>
            <a:off x="5344054" y="61981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Chord 202"/>
          <p:cNvSpPr/>
          <p:nvPr/>
        </p:nvSpPr>
        <p:spPr>
          <a:xfrm>
            <a:off x="5623454" y="58679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Chord 203"/>
          <p:cNvSpPr/>
          <p:nvPr/>
        </p:nvSpPr>
        <p:spPr>
          <a:xfrm>
            <a:off x="5572654" y="60965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Hexagon 204"/>
          <p:cNvSpPr/>
          <p:nvPr/>
        </p:nvSpPr>
        <p:spPr>
          <a:xfrm>
            <a:off x="1011093" y="47765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Hexagon 205"/>
          <p:cNvSpPr/>
          <p:nvPr/>
        </p:nvSpPr>
        <p:spPr>
          <a:xfrm>
            <a:off x="1144605" y="49322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Hexagon 206"/>
          <p:cNvSpPr/>
          <p:nvPr/>
        </p:nvSpPr>
        <p:spPr>
          <a:xfrm>
            <a:off x="898227" y="49433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Hexagon 207"/>
          <p:cNvSpPr/>
          <p:nvPr/>
        </p:nvSpPr>
        <p:spPr>
          <a:xfrm>
            <a:off x="1411420" y="478580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Hexagon 208"/>
          <p:cNvSpPr/>
          <p:nvPr/>
        </p:nvSpPr>
        <p:spPr>
          <a:xfrm>
            <a:off x="1482978" y="496061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Hexagon 209"/>
          <p:cNvSpPr/>
          <p:nvPr/>
        </p:nvSpPr>
        <p:spPr>
          <a:xfrm>
            <a:off x="1233398" y="476669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Chord 210"/>
          <p:cNvSpPr/>
          <p:nvPr/>
        </p:nvSpPr>
        <p:spPr>
          <a:xfrm>
            <a:off x="1129310" y="52728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Chord 211"/>
          <p:cNvSpPr/>
          <p:nvPr/>
        </p:nvSpPr>
        <p:spPr>
          <a:xfrm>
            <a:off x="1381654" y="52837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Hexagon 212"/>
          <p:cNvSpPr/>
          <p:nvPr/>
        </p:nvSpPr>
        <p:spPr>
          <a:xfrm>
            <a:off x="6929293" y="4941623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Hexagon 213"/>
          <p:cNvSpPr/>
          <p:nvPr/>
        </p:nvSpPr>
        <p:spPr>
          <a:xfrm>
            <a:off x="7062805" y="5097333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Hexagon 214"/>
          <p:cNvSpPr/>
          <p:nvPr/>
        </p:nvSpPr>
        <p:spPr>
          <a:xfrm>
            <a:off x="6816427" y="51084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5-Point Star 215"/>
          <p:cNvSpPr/>
          <p:nvPr/>
        </p:nvSpPr>
        <p:spPr>
          <a:xfrm>
            <a:off x="7292979" y="48425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5-Point Star 216"/>
          <p:cNvSpPr/>
          <p:nvPr/>
        </p:nvSpPr>
        <p:spPr>
          <a:xfrm>
            <a:off x="7572379" y="48933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Chord 219"/>
          <p:cNvSpPr/>
          <p:nvPr/>
        </p:nvSpPr>
        <p:spPr>
          <a:xfrm>
            <a:off x="6857010" y="54887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Chord 220"/>
          <p:cNvSpPr/>
          <p:nvPr/>
        </p:nvSpPr>
        <p:spPr>
          <a:xfrm>
            <a:off x="7109354" y="54996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Chord 221"/>
          <p:cNvSpPr/>
          <p:nvPr/>
        </p:nvSpPr>
        <p:spPr>
          <a:xfrm>
            <a:off x="7388754" y="51694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Chord 222"/>
          <p:cNvSpPr/>
          <p:nvPr/>
        </p:nvSpPr>
        <p:spPr>
          <a:xfrm>
            <a:off x="7337954" y="53980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BC19-3180-9C4E-B92E-F16E81865755}"/>
              </a:ext>
            </a:extLst>
          </p:cNvPr>
          <p:cNvSpPr txBox="1"/>
          <p:nvPr/>
        </p:nvSpPr>
        <p:spPr>
          <a:xfrm>
            <a:off x="2406460" y="3772982"/>
            <a:ext cx="418253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0C4BB-06C5-C647-8265-222B8522973D}"/>
              </a:ext>
            </a:extLst>
          </p:cNvPr>
          <p:cNvSpPr txBox="1"/>
          <p:nvPr/>
        </p:nvSpPr>
        <p:spPr>
          <a:xfrm>
            <a:off x="2218267" y="5686330"/>
            <a:ext cx="418253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sp>
        <p:nvSpPr>
          <p:cNvPr id="81" name="5-Point Star 80">
            <a:extLst>
              <a:ext uri="{FF2B5EF4-FFF2-40B4-BE49-F238E27FC236}">
                <a16:creationId xmlns:a16="http://schemas.microsoft.com/office/drawing/2014/main" id="{883B1BC1-0C39-C64B-AD18-022D3947BC9A}"/>
              </a:ext>
            </a:extLst>
          </p:cNvPr>
          <p:cNvSpPr/>
          <p:nvPr/>
        </p:nvSpPr>
        <p:spPr>
          <a:xfrm>
            <a:off x="2449461" y="4729979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926B7E5C-04FE-C847-B547-465E24B5C5ED}"/>
              </a:ext>
            </a:extLst>
          </p:cNvPr>
          <p:cNvCxnSpPr>
            <a:cxnSpLocks/>
          </p:cNvCxnSpPr>
          <p:nvPr/>
        </p:nvCxnSpPr>
        <p:spPr>
          <a:xfrm>
            <a:off x="2669567" y="4771577"/>
            <a:ext cx="536028" cy="252248"/>
          </a:xfrm>
          <a:prstGeom prst="curvedConnector3">
            <a:avLst>
              <a:gd name="adj1" fmla="val 7035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91718BBE-DE17-3749-AF97-49691B1C791B}"/>
              </a:ext>
            </a:extLst>
          </p:cNvPr>
          <p:cNvSpPr txBox="1"/>
          <p:nvPr/>
        </p:nvSpPr>
        <p:spPr>
          <a:xfrm>
            <a:off x="2327809" y="4732811"/>
            <a:ext cx="418253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38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8" grpId="0" animBg="1"/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68EB-1C9F-0743-9118-78052DD7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75" y="95534"/>
            <a:ext cx="8229600" cy="711081"/>
          </a:xfrm>
        </p:spPr>
        <p:txBody>
          <a:bodyPr>
            <a:normAutofit fontScale="90000"/>
          </a:bodyPr>
          <a:lstStyle/>
          <a:p>
            <a:r>
              <a:rPr lang="en-US" dirty="0"/>
              <a:t>Muscle lineage: two types of transcription factor switches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A0813-A6F7-2840-9019-F677B12A4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BA75B-E28C-CB49-9050-36946CF64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38"/>
          <a:stretch/>
        </p:blipFill>
        <p:spPr>
          <a:xfrm>
            <a:off x="726906" y="905985"/>
            <a:ext cx="3784600" cy="2636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77736-A821-F640-8439-1C412F939B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71"/>
          <a:stretch/>
        </p:blipFill>
        <p:spPr>
          <a:xfrm>
            <a:off x="722603" y="3899967"/>
            <a:ext cx="3822700" cy="2598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C7541-9481-2140-9F3A-9D364DA8E2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17"/>
          <a:stretch/>
        </p:blipFill>
        <p:spPr>
          <a:xfrm>
            <a:off x="4325512" y="937735"/>
            <a:ext cx="3784600" cy="256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C7BD9-2852-E64A-83C5-C3C996C8AB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982"/>
          <a:stretch/>
        </p:blipFill>
        <p:spPr>
          <a:xfrm>
            <a:off x="4300112" y="3906317"/>
            <a:ext cx="3835400" cy="2606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AECF1-7CE5-6A4F-B110-EC0DF7645108}"/>
              </a:ext>
            </a:extLst>
          </p:cNvPr>
          <p:cNvSpPr txBox="1"/>
          <p:nvPr/>
        </p:nvSpPr>
        <p:spPr>
          <a:xfrm>
            <a:off x="1632857" y="352697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Muscle3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785C1-DC79-334B-9CCD-506DB6C94C81}"/>
              </a:ext>
            </a:extLst>
          </p:cNvPr>
          <p:cNvSpPr txBox="1"/>
          <p:nvPr/>
        </p:nvSpPr>
        <p:spPr>
          <a:xfrm>
            <a:off x="2324100" y="3532414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Muscle2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84CDE-7070-4E49-9A04-FAA7A8CB9373}"/>
              </a:ext>
            </a:extLst>
          </p:cNvPr>
          <p:cNvSpPr txBox="1"/>
          <p:nvPr/>
        </p:nvSpPr>
        <p:spPr>
          <a:xfrm>
            <a:off x="3015343" y="353785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Muscle1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17434-D47B-B646-9768-B1201E681EC9}"/>
              </a:ext>
            </a:extLst>
          </p:cNvPr>
          <p:cNvSpPr txBox="1"/>
          <p:nvPr/>
        </p:nvSpPr>
        <p:spPr>
          <a:xfrm>
            <a:off x="5246914" y="3516087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Muscle3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7FED9-C7B0-6746-9B24-92152BEBB7E4}"/>
              </a:ext>
            </a:extLst>
          </p:cNvPr>
          <p:cNvSpPr txBox="1"/>
          <p:nvPr/>
        </p:nvSpPr>
        <p:spPr>
          <a:xfrm>
            <a:off x="5938157" y="3521529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Muscle2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61C83-7EA7-0740-915C-636162C5F084}"/>
              </a:ext>
            </a:extLst>
          </p:cNvPr>
          <p:cNvSpPr txBox="1"/>
          <p:nvPr/>
        </p:nvSpPr>
        <p:spPr>
          <a:xfrm>
            <a:off x="6629400" y="3526971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Muscle1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B804D4-3421-5144-A4A7-AC2B4BF4E917}"/>
              </a:ext>
            </a:extLst>
          </p:cNvPr>
          <p:cNvSpPr txBox="1"/>
          <p:nvPr/>
        </p:nvSpPr>
        <p:spPr>
          <a:xfrm>
            <a:off x="1670957" y="6455229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Muscle3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43B2E8-E1CD-9046-8597-D984602C982B}"/>
              </a:ext>
            </a:extLst>
          </p:cNvPr>
          <p:cNvSpPr txBox="1"/>
          <p:nvPr/>
        </p:nvSpPr>
        <p:spPr>
          <a:xfrm>
            <a:off x="2362200" y="6460671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Muscle2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F98E1-DC5E-594C-86A2-EF6583002DB7}"/>
              </a:ext>
            </a:extLst>
          </p:cNvPr>
          <p:cNvSpPr txBox="1"/>
          <p:nvPr/>
        </p:nvSpPr>
        <p:spPr>
          <a:xfrm>
            <a:off x="3053443" y="646611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Muscle1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DEDBC-2013-9945-BE6E-35B74506ACAA}"/>
              </a:ext>
            </a:extLst>
          </p:cNvPr>
          <p:cNvSpPr txBox="1"/>
          <p:nvPr/>
        </p:nvSpPr>
        <p:spPr>
          <a:xfrm>
            <a:off x="5236029" y="6460673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Muscle3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D988D-3DBD-F243-A113-3D5F73A9F162}"/>
              </a:ext>
            </a:extLst>
          </p:cNvPr>
          <p:cNvSpPr txBox="1"/>
          <p:nvPr/>
        </p:nvSpPr>
        <p:spPr>
          <a:xfrm>
            <a:off x="5927272" y="644978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Muscle2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7B5219-417D-E541-9003-55680275AC81}"/>
              </a:ext>
            </a:extLst>
          </p:cNvPr>
          <p:cNvSpPr txBox="1"/>
          <p:nvPr/>
        </p:nvSpPr>
        <p:spPr>
          <a:xfrm>
            <a:off x="6618515" y="6455228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Muscle1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85482-FE31-A447-8761-1C5739D37E5D}"/>
              </a:ext>
            </a:extLst>
          </p:cNvPr>
          <p:cNvSpPr txBox="1"/>
          <p:nvPr/>
        </p:nvSpPr>
        <p:spPr>
          <a:xfrm>
            <a:off x="673769" y="770021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FPKM</a:t>
            </a:r>
            <a:endParaRPr lang="en-US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BB87A-C650-3D46-8480-C6FEF2437F89}"/>
              </a:ext>
            </a:extLst>
          </p:cNvPr>
          <p:cNvSpPr txBox="1"/>
          <p:nvPr/>
        </p:nvSpPr>
        <p:spPr>
          <a:xfrm>
            <a:off x="4307306" y="794084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FPKM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3A4229-5F47-F141-A535-261CA777B471}"/>
              </a:ext>
            </a:extLst>
          </p:cNvPr>
          <p:cNvSpPr txBox="1"/>
          <p:nvPr/>
        </p:nvSpPr>
        <p:spPr>
          <a:xfrm>
            <a:off x="713874" y="3793958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FPKM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EEB4ED-A62E-4F4F-B460-E7D01536986D}"/>
              </a:ext>
            </a:extLst>
          </p:cNvPr>
          <p:cNvSpPr txBox="1"/>
          <p:nvPr/>
        </p:nvSpPr>
        <p:spPr>
          <a:xfrm>
            <a:off x="4307306" y="3793958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FPKM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094971-F403-E840-B9A2-1D8629CDAAAF}"/>
              </a:ext>
            </a:extLst>
          </p:cNvPr>
          <p:cNvSpPr txBox="1"/>
          <p:nvPr/>
        </p:nvSpPr>
        <p:spPr>
          <a:xfrm>
            <a:off x="245660" y="3753135"/>
            <a:ext cx="8366077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78"/>
    </mc:Choice>
    <mc:Fallback xmlns="">
      <p:transition spd="slow" advTm="23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53" y="777879"/>
            <a:ext cx="8701087" cy="5816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7938"/>
            <a:ext cx="8229600" cy="71108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Distinct</a:t>
            </a:r>
            <a:r>
              <a:rPr lang="zh-CN" altLang="en-US" dirty="0"/>
              <a:t> </a:t>
            </a:r>
            <a:r>
              <a:rPr lang="en-US" altLang="zh-CN" dirty="0"/>
              <a:t>gene</a:t>
            </a:r>
            <a:r>
              <a:rPr lang="zh-CN" altLang="en-US" dirty="0"/>
              <a:t> </a:t>
            </a:r>
            <a:r>
              <a:rPr lang="en-US" altLang="zh-CN" dirty="0"/>
              <a:t>programs</a:t>
            </a:r>
            <a:r>
              <a:rPr lang="zh-CN" altLang="en-US" dirty="0"/>
              <a:t> </a:t>
            </a:r>
            <a:r>
              <a:rPr lang="en-US" altLang="zh-CN" dirty="0"/>
              <a:t>among</a:t>
            </a:r>
            <a:r>
              <a:rPr lang="zh-CN" altLang="en-US" dirty="0"/>
              <a:t> </a:t>
            </a:r>
            <a:r>
              <a:rPr lang="en-US" altLang="zh-CN" dirty="0"/>
              <a:t>limb</a:t>
            </a:r>
            <a:r>
              <a:rPr lang="zh-CN" altLang="en-US" dirty="0"/>
              <a:t> </a:t>
            </a:r>
            <a:r>
              <a:rPr lang="en-US" altLang="zh-CN" dirty="0"/>
              <a:t>Single-cells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3760" y="1123406"/>
            <a:ext cx="6743699" cy="527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67" y="6355278"/>
            <a:ext cx="6551271" cy="1091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6283235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Time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04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D5136-B61A-5445-A082-0217CA8D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Comparing</a:t>
            </a:r>
            <a:r>
              <a:rPr lang="zh-CN" altLang="en-US" dirty="0"/>
              <a:t> </a:t>
            </a:r>
            <a:r>
              <a:rPr lang="en-US" altLang="zh-CN" dirty="0"/>
              <a:t>bulk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single-cell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A6C6A5-2499-BE49-AE23-07ED94101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2" y="1208158"/>
            <a:ext cx="8526589" cy="5329119"/>
          </a:xfrm>
        </p:spPr>
      </p:pic>
    </p:spTree>
    <p:extLst>
      <p:ext uri="{BB962C8B-B14F-4D97-AF65-F5344CB8AC3E}">
        <p14:creationId xmlns:p14="http://schemas.microsoft.com/office/powerpoint/2010/main" val="3569098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1F4B-818B-AE40-8A32-2CD271386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58" y="128164"/>
            <a:ext cx="8229600" cy="711081"/>
          </a:xfrm>
        </p:spPr>
        <p:txBody>
          <a:bodyPr>
            <a:normAutofit/>
          </a:bodyPr>
          <a:lstStyle/>
          <a:p>
            <a:r>
              <a:rPr lang="en-US" altLang="zh-CN" dirty="0"/>
              <a:t>10X</a:t>
            </a:r>
            <a:r>
              <a:rPr lang="zh-CN" altLang="en-US" dirty="0"/>
              <a:t> </a:t>
            </a:r>
            <a:r>
              <a:rPr lang="en-US" altLang="zh-CN" dirty="0"/>
              <a:t>3’</a:t>
            </a:r>
            <a:r>
              <a:rPr lang="zh-CN" altLang="en-US" dirty="0"/>
              <a:t> </a:t>
            </a:r>
            <a:r>
              <a:rPr lang="en-US" altLang="zh-CN" dirty="0"/>
              <a:t>tag</a:t>
            </a:r>
            <a:r>
              <a:rPr lang="zh-CN" altLang="en-US" dirty="0"/>
              <a:t> </a:t>
            </a:r>
            <a:r>
              <a:rPr lang="en-US" altLang="zh-CN" dirty="0"/>
              <a:t>confirms</a:t>
            </a:r>
            <a:r>
              <a:rPr lang="zh-CN" altLang="en-US" dirty="0"/>
              <a:t> </a:t>
            </a:r>
            <a:r>
              <a:rPr lang="en-US" altLang="zh-CN" dirty="0"/>
              <a:t>C1</a:t>
            </a:r>
            <a:r>
              <a:rPr lang="zh-CN" altLang="en-US" dirty="0"/>
              <a:t> </a:t>
            </a:r>
            <a:r>
              <a:rPr lang="en-US" altLang="zh-CN" dirty="0" err="1"/>
              <a:t>fluidigm</a:t>
            </a:r>
            <a:r>
              <a:rPr lang="zh-CN" altLang="en-US" dirty="0"/>
              <a:t> </a:t>
            </a:r>
            <a:r>
              <a:rPr lang="en-US" altLang="zh-CN" dirty="0"/>
              <a:t>cell</a:t>
            </a:r>
            <a:r>
              <a:rPr lang="zh-CN" altLang="en-US" dirty="0"/>
              <a:t> </a:t>
            </a:r>
            <a:r>
              <a:rPr lang="en-US" altLang="zh-CN" dirty="0"/>
              <a:t>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99BBF-C573-9145-A217-8610F5242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CA364-A8FB-EF46-9866-C00B7F9B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28" y="1018997"/>
            <a:ext cx="7303986" cy="5839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8DCFD1-3A70-B148-ACA5-9FFCD1CB5283}"/>
              </a:ext>
            </a:extLst>
          </p:cNvPr>
          <p:cNvSpPr txBox="1"/>
          <p:nvPr/>
        </p:nvSpPr>
        <p:spPr>
          <a:xfrm>
            <a:off x="2433637" y="4507330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</a:rPr>
              <a:t>Muscle3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B041E-3A9C-2540-AD2E-9A20E85A2BC4}"/>
              </a:ext>
            </a:extLst>
          </p:cNvPr>
          <p:cNvSpPr txBox="1"/>
          <p:nvPr/>
        </p:nvSpPr>
        <p:spPr>
          <a:xfrm>
            <a:off x="3658237" y="459071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Muscle2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8EC87-D496-714F-A98E-802D66F4384D}"/>
              </a:ext>
            </a:extLst>
          </p:cNvPr>
          <p:cNvSpPr txBox="1"/>
          <p:nvPr/>
        </p:nvSpPr>
        <p:spPr>
          <a:xfrm>
            <a:off x="4012486" y="4788781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B050"/>
                </a:solidFill>
              </a:rPr>
              <a:t>Muscle1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8EE6E-39FA-8647-A8BC-5D78D92A9E3B}"/>
              </a:ext>
            </a:extLst>
          </p:cNvPr>
          <p:cNvSpPr txBox="1"/>
          <p:nvPr/>
        </p:nvSpPr>
        <p:spPr>
          <a:xfrm>
            <a:off x="2560539" y="558151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7030A0"/>
                </a:solidFill>
              </a:rPr>
              <a:t>Endothelial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8148B-7115-F641-BB2D-02A650C9C2B3}"/>
              </a:ext>
            </a:extLst>
          </p:cNvPr>
          <p:cNvSpPr txBox="1"/>
          <p:nvPr/>
        </p:nvSpPr>
        <p:spPr>
          <a:xfrm>
            <a:off x="4934526" y="5380704"/>
            <a:ext cx="969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E1E300"/>
                </a:solidFill>
              </a:rPr>
              <a:t>Macrophage</a:t>
            </a:r>
            <a:endParaRPr lang="en-US" sz="1200" dirty="0">
              <a:solidFill>
                <a:srgbClr val="E1E3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705A85-5497-C949-A61A-376E0E93473D}"/>
              </a:ext>
            </a:extLst>
          </p:cNvPr>
          <p:cNvSpPr txBox="1"/>
          <p:nvPr/>
        </p:nvSpPr>
        <p:spPr>
          <a:xfrm>
            <a:off x="6994252" y="300578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accent3">
                    <a:lumMod val="75000"/>
                  </a:schemeClr>
                </a:solidFill>
              </a:rPr>
              <a:t>Epithelial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FAD5A-BC04-3642-924E-47A6736A2BEE}"/>
              </a:ext>
            </a:extLst>
          </p:cNvPr>
          <p:cNvSpPr txBox="1"/>
          <p:nvPr/>
        </p:nvSpPr>
        <p:spPr>
          <a:xfrm>
            <a:off x="4536801" y="5148907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accent3">
                    <a:lumMod val="75000"/>
                  </a:schemeClr>
                </a:solidFill>
              </a:rPr>
              <a:t>Epithelial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4360D-EF3A-BB44-B437-7BF6D647B2D0}"/>
              </a:ext>
            </a:extLst>
          </p:cNvPr>
          <p:cNvSpPr txBox="1"/>
          <p:nvPr/>
        </p:nvSpPr>
        <p:spPr>
          <a:xfrm>
            <a:off x="5088123" y="1821290"/>
            <a:ext cx="1763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Mesenchyme2/Unknown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48124E-3D55-E042-AFF9-F9F92EB634FC}"/>
              </a:ext>
            </a:extLst>
          </p:cNvPr>
          <p:cNvSpPr txBox="1"/>
          <p:nvPr/>
        </p:nvSpPr>
        <p:spPr>
          <a:xfrm>
            <a:off x="5200404" y="5113389"/>
            <a:ext cx="1101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Mesenchyme1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F6F48-260A-3241-A2B1-60DB5E81AF0E}"/>
              </a:ext>
            </a:extLst>
          </p:cNvPr>
          <p:cNvSpPr txBox="1"/>
          <p:nvPr/>
        </p:nvSpPr>
        <p:spPr>
          <a:xfrm>
            <a:off x="1628894" y="3514685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FF"/>
                </a:solidFill>
              </a:rPr>
              <a:t>Neural</a:t>
            </a:r>
            <a:r>
              <a:rPr lang="zh-CN" altLang="en-US" sz="1200" dirty="0">
                <a:solidFill>
                  <a:srgbClr val="FF00FF"/>
                </a:solidFill>
              </a:rPr>
              <a:t> </a:t>
            </a:r>
            <a:r>
              <a:rPr lang="en-US" altLang="zh-CN" sz="1200" dirty="0">
                <a:solidFill>
                  <a:srgbClr val="FF00FF"/>
                </a:solidFill>
              </a:rPr>
              <a:t>Crest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E8F635-B3D7-5742-B610-019DFCE1FA72}"/>
              </a:ext>
            </a:extLst>
          </p:cNvPr>
          <p:cNvSpPr txBox="1"/>
          <p:nvPr/>
        </p:nvSpPr>
        <p:spPr>
          <a:xfrm>
            <a:off x="1804601" y="2866891"/>
            <a:ext cx="1106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00FF"/>
                </a:solidFill>
              </a:rPr>
              <a:t>Perichondrium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2859F7-CBE0-E44B-87EB-36B4099FE0C0}"/>
              </a:ext>
            </a:extLst>
          </p:cNvPr>
          <p:cNvSpPr txBox="1"/>
          <p:nvPr/>
        </p:nvSpPr>
        <p:spPr>
          <a:xfrm>
            <a:off x="5423235" y="3264343"/>
            <a:ext cx="98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00FFFF"/>
                </a:solidFill>
              </a:rPr>
              <a:t>Chondrocyte</a:t>
            </a:r>
            <a:endParaRPr lang="en-US" sz="1200" dirty="0">
              <a:solidFill>
                <a:srgbClr val="00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5AAD3A-AC11-2740-B511-4F21271CA727}"/>
              </a:ext>
            </a:extLst>
          </p:cNvPr>
          <p:cNvSpPr txBox="1"/>
          <p:nvPr/>
        </p:nvSpPr>
        <p:spPr>
          <a:xfrm>
            <a:off x="3955951" y="5948228"/>
            <a:ext cx="599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706F"/>
                </a:solidFill>
              </a:rPr>
              <a:t>RBC</a:t>
            </a:r>
            <a:endParaRPr lang="en-US" sz="2000" dirty="0">
              <a:solidFill>
                <a:srgbClr val="FF706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7C665F-3206-1C47-965E-2B72C90F6A9C}"/>
              </a:ext>
            </a:extLst>
          </p:cNvPr>
          <p:cNvSpPr txBox="1"/>
          <p:nvPr/>
        </p:nvSpPr>
        <p:spPr>
          <a:xfrm>
            <a:off x="4980345" y="5872870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accent6"/>
                </a:solidFill>
              </a:rPr>
              <a:t>EMP</a:t>
            </a:r>
            <a:endParaRPr lang="en-US" sz="1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6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63"/>
    </mc:Choice>
    <mc:Fallback xmlns="">
      <p:transition spd="slow" advTm="5046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t="6994" r="13262" b="10344"/>
          <a:stretch/>
        </p:blipFill>
        <p:spPr>
          <a:xfrm>
            <a:off x="3216166" y="1017006"/>
            <a:ext cx="4822187" cy="566886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773917" y="661139"/>
            <a:ext cx="385762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903129" y="537314"/>
            <a:ext cx="385762" cy="414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441344" y="1198154"/>
            <a:ext cx="4106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Keratin</a:t>
            </a:r>
            <a:endParaRPr lang="en-US" sz="600" dirty="0"/>
          </a:p>
        </p:txBody>
      </p:sp>
      <p:sp>
        <p:nvSpPr>
          <p:cNvPr id="13" name="TextBox 12"/>
          <p:cNvSpPr txBox="1"/>
          <p:nvPr/>
        </p:nvSpPr>
        <p:spPr>
          <a:xfrm>
            <a:off x="8141712" y="1263291"/>
            <a:ext cx="4090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Muscle</a:t>
            </a:r>
            <a:endParaRPr lang="en-US" sz="600" dirty="0"/>
          </a:p>
        </p:txBody>
      </p:sp>
      <p:sp>
        <p:nvSpPr>
          <p:cNvPr id="14" name="TextBox 13"/>
          <p:cNvSpPr txBox="1"/>
          <p:nvPr/>
        </p:nvSpPr>
        <p:spPr>
          <a:xfrm>
            <a:off x="8449850" y="1407370"/>
            <a:ext cx="52770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Contractile</a:t>
            </a:r>
            <a:endParaRPr lang="en-US" sz="600" dirty="0"/>
          </a:p>
        </p:txBody>
      </p:sp>
      <p:sp>
        <p:nvSpPr>
          <p:cNvPr id="15" name="TextBox 14"/>
          <p:cNvSpPr txBox="1"/>
          <p:nvPr/>
        </p:nvSpPr>
        <p:spPr>
          <a:xfrm>
            <a:off x="8142005" y="1532973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Bladder</a:t>
            </a:r>
            <a:endParaRPr lang="en-US" sz="600" dirty="0"/>
          </a:p>
        </p:txBody>
      </p:sp>
      <p:sp>
        <p:nvSpPr>
          <p:cNvPr id="16" name="TextBox 15"/>
          <p:cNvSpPr txBox="1"/>
          <p:nvPr/>
        </p:nvSpPr>
        <p:spPr>
          <a:xfrm>
            <a:off x="8423604" y="1641448"/>
            <a:ext cx="7040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Thymus</a:t>
            </a:r>
            <a:r>
              <a:rPr lang="zh-CN" altLang="en-US" sz="600" dirty="0"/>
              <a:t> </a:t>
            </a:r>
            <a:r>
              <a:rPr lang="en-US" altLang="zh-CN" sz="600" dirty="0"/>
              <a:t>immune</a:t>
            </a:r>
            <a:endParaRPr lang="en-US" sz="600" dirty="0"/>
          </a:p>
        </p:txBody>
      </p:sp>
      <p:sp>
        <p:nvSpPr>
          <p:cNvPr id="17" name="TextBox 16"/>
          <p:cNvSpPr txBox="1"/>
          <p:nvPr/>
        </p:nvSpPr>
        <p:spPr>
          <a:xfrm>
            <a:off x="8105044" y="1728693"/>
            <a:ext cx="4796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Hormone</a:t>
            </a:r>
            <a:endParaRPr lang="en-US" sz="600" dirty="0"/>
          </a:p>
        </p:txBody>
      </p:sp>
      <p:sp>
        <p:nvSpPr>
          <p:cNvPr id="18" name="TextBox 17"/>
          <p:cNvSpPr txBox="1"/>
          <p:nvPr/>
        </p:nvSpPr>
        <p:spPr>
          <a:xfrm>
            <a:off x="8294144" y="1784902"/>
            <a:ext cx="10342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" dirty="0"/>
              <a:t>Transport</a:t>
            </a:r>
            <a:r>
              <a:rPr lang="zh-CN" altLang="en-US" sz="600" dirty="0"/>
              <a:t> </a:t>
            </a:r>
            <a:r>
              <a:rPr lang="en-US" altLang="zh-CN" sz="600" dirty="0"/>
              <a:t>&amp;</a:t>
            </a:r>
            <a:r>
              <a:rPr lang="zh-CN" altLang="en-US" sz="600" dirty="0"/>
              <a:t> </a:t>
            </a:r>
            <a:r>
              <a:rPr lang="en-US" altLang="zh-CN" sz="600" dirty="0"/>
              <a:t>apical</a:t>
            </a:r>
            <a:endParaRPr lang="en-US" sz="600" dirty="0"/>
          </a:p>
        </p:txBody>
      </p:sp>
      <p:sp>
        <p:nvSpPr>
          <p:cNvPr id="19" name="TextBox 18"/>
          <p:cNvSpPr txBox="1"/>
          <p:nvPr/>
        </p:nvSpPr>
        <p:spPr>
          <a:xfrm>
            <a:off x="8095754" y="1874244"/>
            <a:ext cx="9797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" dirty="0"/>
              <a:t>Inflammatory</a:t>
            </a:r>
            <a:r>
              <a:rPr lang="zh-CN" altLang="en-US" sz="600" dirty="0"/>
              <a:t> </a:t>
            </a:r>
            <a:r>
              <a:rPr lang="en-US" altLang="zh-CN" sz="600" dirty="0"/>
              <a:t>&amp;</a:t>
            </a:r>
            <a:r>
              <a:rPr lang="zh-CN" altLang="en-US" sz="600" dirty="0"/>
              <a:t> </a:t>
            </a:r>
            <a:r>
              <a:rPr lang="en-US" altLang="zh-CN" sz="600" dirty="0"/>
              <a:t>exosome</a:t>
            </a:r>
            <a:endParaRPr lang="en-US" sz="600" dirty="0"/>
          </a:p>
        </p:txBody>
      </p:sp>
      <p:sp>
        <p:nvSpPr>
          <p:cNvPr id="20" name="TextBox 19"/>
          <p:cNvSpPr txBox="1"/>
          <p:nvPr/>
        </p:nvSpPr>
        <p:spPr>
          <a:xfrm>
            <a:off x="8446547" y="1959553"/>
            <a:ext cx="63831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 err="1"/>
              <a:t>Immunoglobin</a:t>
            </a:r>
            <a:endParaRPr lang="en-US" sz="600" dirty="0"/>
          </a:p>
        </p:txBody>
      </p:sp>
      <p:sp>
        <p:nvSpPr>
          <p:cNvPr id="21" name="TextBox 20"/>
          <p:cNvSpPr txBox="1"/>
          <p:nvPr/>
        </p:nvSpPr>
        <p:spPr>
          <a:xfrm>
            <a:off x="8121334" y="2244242"/>
            <a:ext cx="4443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Immune</a:t>
            </a:r>
            <a:endParaRPr lang="en-US" sz="600" dirty="0"/>
          </a:p>
        </p:txBody>
      </p:sp>
      <p:sp>
        <p:nvSpPr>
          <p:cNvPr id="22" name="TextBox 21"/>
          <p:cNvSpPr txBox="1"/>
          <p:nvPr/>
        </p:nvSpPr>
        <p:spPr>
          <a:xfrm>
            <a:off x="8457782" y="2734296"/>
            <a:ext cx="5950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Brush</a:t>
            </a:r>
            <a:r>
              <a:rPr lang="zh-CN" altLang="en-US" sz="600" dirty="0"/>
              <a:t> </a:t>
            </a:r>
            <a:r>
              <a:rPr lang="en-US" altLang="zh-CN" sz="600" dirty="0"/>
              <a:t>border</a:t>
            </a:r>
            <a:endParaRPr lang="en-US" sz="600" dirty="0"/>
          </a:p>
        </p:txBody>
      </p:sp>
      <p:sp>
        <p:nvSpPr>
          <p:cNvPr id="23" name="TextBox 22"/>
          <p:cNvSpPr txBox="1"/>
          <p:nvPr/>
        </p:nvSpPr>
        <p:spPr>
          <a:xfrm>
            <a:off x="8131806" y="2900372"/>
            <a:ext cx="2792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NA</a:t>
            </a:r>
            <a:endParaRPr lang="en-US" sz="600" dirty="0"/>
          </a:p>
        </p:txBody>
      </p:sp>
      <p:sp>
        <p:nvSpPr>
          <p:cNvPr id="24" name="TextBox 23"/>
          <p:cNvSpPr txBox="1"/>
          <p:nvPr/>
        </p:nvSpPr>
        <p:spPr>
          <a:xfrm>
            <a:off x="8459059" y="2984640"/>
            <a:ext cx="3337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Lung</a:t>
            </a:r>
            <a:endParaRPr lang="en-US" sz="600" dirty="0"/>
          </a:p>
        </p:txBody>
      </p:sp>
      <p:sp>
        <p:nvSpPr>
          <p:cNvPr id="25" name="TextBox 24"/>
          <p:cNvSpPr txBox="1"/>
          <p:nvPr/>
        </p:nvSpPr>
        <p:spPr>
          <a:xfrm>
            <a:off x="8138729" y="3054475"/>
            <a:ext cx="4716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 err="1"/>
              <a:t>Cornified</a:t>
            </a:r>
            <a:endParaRPr lang="en-US" sz="600" dirty="0"/>
          </a:p>
        </p:txBody>
      </p:sp>
      <p:sp>
        <p:nvSpPr>
          <p:cNvPr id="26" name="TextBox 25"/>
          <p:cNvSpPr txBox="1"/>
          <p:nvPr/>
        </p:nvSpPr>
        <p:spPr>
          <a:xfrm>
            <a:off x="8454866" y="3165120"/>
            <a:ext cx="5389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Technical</a:t>
            </a:r>
            <a:r>
              <a:rPr lang="zh-CN" altLang="en-US" sz="600" dirty="0"/>
              <a:t> </a:t>
            </a:r>
            <a:r>
              <a:rPr lang="en-US" altLang="zh-CN" sz="600" dirty="0"/>
              <a:t>A</a:t>
            </a:r>
            <a:endParaRPr lang="en-US" sz="600" dirty="0"/>
          </a:p>
        </p:txBody>
      </p:sp>
      <p:sp>
        <p:nvSpPr>
          <p:cNvPr id="27" name="TextBox 26"/>
          <p:cNvSpPr txBox="1"/>
          <p:nvPr/>
        </p:nvSpPr>
        <p:spPr>
          <a:xfrm>
            <a:off x="8129042" y="3391349"/>
            <a:ext cx="32893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ECM</a:t>
            </a:r>
            <a:endParaRPr lang="en-US" sz="600" dirty="0"/>
          </a:p>
        </p:txBody>
      </p:sp>
      <p:sp>
        <p:nvSpPr>
          <p:cNvPr id="28" name="TextBox 27"/>
          <p:cNvSpPr txBox="1"/>
          <p:nvPr/>
        </p:nvSpPr>
        <p:spPr>
          <a:xfrm>
            <a:off x="8441364" y="3633346"/>
            <a:ext cx="53572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Technical</a:t>
            </a:r>
            <a:r>
              <a:rPr lang="zh-CN" altLang="en-US" sz="600" dirty="0"/>
              <a:t> </a:t>
            </a:r>
            <a:r>
              <a:rPr lang="en-US" altLang="zh-CN" sz="600" dirty="0"/>
              <a:t>B</a:t>
            </a:r>
            <a:endParaRPr lang="en-US" sz="600" dirty="0"/>
          </a:p>
        </p:txBody>
      </p:sp>
      <p:sp>
        <p:nvSpPr>
          <p:cNvPr id="29" name="TextBox 28"/>
          <p:cNvSpPr txBox="1"/>
          <p:nvPr/>
        </p:nvSpPr>
        <p:spPr>
          <a:xfrm>
            <a:off x="8426612" y="3736592"/>
            <a:ext cx="4459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/>
              <a:t>Hox9-13</a:t>
            </a:r>
            <a:endParaRPr lang="en-US" sz="600" dirty="0"/>
          </a:p>
        </p:txBody>
      </p:sp>
      <p:sp>
        <p:nvSpPr>
          <p:cNvPr id="30" name="TextBox 29"/>
          <p:cNvSpPr txBox="1"/>
          <p:nvPr/>
        </p:nvSpPr>
        <p:spPr>
          <a:xfrm>
            <a:off x="8150896" y="3958375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 err="1"/>
              <a:t>Wnt</a:t>
            </a:r>
            <a:endParaRPr lang="en-US" sz="600" dirty="0"/>
          </a:p>
        </p:txBody>
      </p:sp>
      <p:sp>
        <p:nvSpPr>
          <p:cNvPr id="33" name="TextBox 32"/>
          <p:cNvSpPr txBox="1"/>
          <p:nvPr/>
        </p:nvSpPr>
        <p:spPr>
          <a:xfrm>
            <a:off x="8416951" y="4290992"/>
            <a:ext cx="4732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Cell</a:t>
            </a:r>
            <a:r>
              <a:rPr lang="zh-CN" altLang="en-US" sz="600" dirty="0"/>
              <a:t> </a:t>
            </a:r>
            <a:r>
              <a:rPr lang="en-US" altLang="zh-CN" sz="600" dirty="0"/>
              <a:t>cycle</a:t>
            </a:r>
            <a:endParaRPr lang="en-US" sz="600" dirty="0"/>
          </a:p>
        </p:txBody>
      </p:sp>
      <p:sp>
        <p:nvSpPr>
          <p:cNvPr id="34" name="TextBox 33"/>
          <p:cNvSpPr txBox="1"/>
          <p:nvPr/>
        </p:nvSpPr>
        <p:spPr>
          <a:xfrm>
            <a:off x="8081973" y="4439786"/>
            <a:ext cx="53572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Technical</a:t>
            </a:r>
            <a:r>
              <a:rPr lang="zh-CN" altLang="en-US" sz="600" dirty="0"/>
              <a:t> </a:t>
            </a:r>
            <a:r>
              <a:rPr lang="en-US" altLang="zh-CN" sz="600" dirty="0"/>
              <a:t>C</a:t>
            </a:r>
            <a:endParaRPr lang="en-US" sz="600" dirty="0"/>
          </a:p>
        </p:txBody>
      </p:sp>
      <p:sp>
        <p:nvSpPr>
          <p:cNvPr id="35" name="TextBox 34"/>
          <p:cNvSpPr txBox="1"/>
          <p:nvPr/>
        </p:nvSpPr>
        <p:spPr>
          <a:xfrm>
            <a:off x="8414396" y="4497680"/>
            <a:ext cx="54213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Technical</a:t>
            </a:r>
            <a:r>
              <a:rPr lang="zh-CN" altLang="en-US" sz="600" dirty="0"/>
              <a:t> </a:t>
            </a:r>
            <a:r>
              <a:rPr lang="en-US" altLang="zh-CN" sz="600" dirty="0"/>
              <a:t>D</a:t>
            </a:r>
            <a:endParaRPr lang="en-US" sz="600" dirty="0"/>
          </a:p>
        </p:txBody>
      </p:sp>
      <p:sp>
        <p:nvSpPr>
          <p:cNvPr id="36" name="TextBox 35"/>
          <p:cNvSpPr txBox="1"/>
          <p:nvPr/>
        </p:nvSpPr>
        <p:spPr>
          <a:xfrm>
            <a:off x="8149080" y="4544369"/>
            <a:ext cx="3321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Lipid</a:t>
            </a:r>
            <a:endParaRPr lang="en-US" sz="600" dirty="0"/>
          </a:p>
        </p:txBody>
      </p:sp>
      <p:sp>
        <p:nvSpPr>
          <p:cNvPr id="37" name="TextBox 36"/>
          <p:cNvSpPr txBox="1"/>
          <p:nvPr/>
        </p:nvSpPr>
        <p:spPr>
          <a:xfrm>
            <a:off x="8412306" y="4614629"/>
            <a:ext cx="4074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Hox1-9</a:t>
            </a:r>
            <a:endParaRPr lang="en-US" sz="600" dirty="0"/>
          </a:p>
        </p:txBody>
      </p:sp>
      <p:sp>
        <p:nvSpPr>
          <p:cNvPr id="38" name="TextBox 37"/>
          <p:cNvSpPr txBox="1"/>
          <p:nvPr/>
        </p:nvSpPr>
        <p:spPr>
          <a:xfrm>
            <a:off x="7990496" y="4680488"/>
            <a:ext cx="7745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 err="1"/>
              <a:t>Neurohypophyseal</a:t>
            </a:r>
            <a:endParaRPr lang="en-US" sz="600" dirty="0"/>
          </a:p>
        </p:txBody>
      </p:sp>
      <p:sp>
        <p:nvSpPr>
          <p:cNvPr id="39" name="TextBox 38"/>
          <p:cNvSpPr txBox="1"/>
          <p:nvPr/>
        </p:nvSpPr>
        <p:spPr>
          <a:xfrm>
            <a:off x="8015196" y="4773850"/>
            <a:ext cx="3802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Cilium</a:t>
            </a:r>
            <a:endParaRPr lang="en-US" sz="600" dirty="0"/>
          </a:p>
        </p:txBody>
      </p:sp>
      <p:sp>
        <p:nvSpPr>
          <p:cNvPr id="40" name="TextBox 39"/>
          <p:cNvSpPr txBox="1"/>
          <p:nvPr/>
        </p:nvSpPr>
        <p:spPr>
          <a:xfrm>
            <a:off x="8421185" y="4804410"/>
            <a:ext cx="42832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Thymus</a:t>
            </a:r>
            <a:endParaRPr lang="en-US" sz="600" dirty="0"/>
          </a:p>
        </p:txBody>
      </p:sp>
      <p:sp>
        <p:nvSpPr>
          <p:cNvPr id="41" name="TextBox 40"/>
          <p:cNvSpPr txBox="1"/>
          <p:nvPr/>
        </p:nvSpPr>
        <p:spPr>
          <a:xfrm>
            <a:off x="8000578" y="4853138"/>
            <a:ext cx="10784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/>
              <a:t>Metal</a:t>
            </a:r>
            <a:r>
              <a:rPr lang="zh-CN" altLang="en-US" sz="600" dirty="0"/>
              <a:t> </a:t>
            </a:r>
            <a:r>
              <a:rPr lang="en-US" altLang="zh-CN" sz="600" dirty="0"/>
              <a:t>ion</a:t>
            </a:r>
            <a:r>
              <a:rPr lang="zh-CN" altLang="en-US" sz="600" dirty="0"/>
              <a:t> </a:t>
            </a:r>
            <a:r>
              <a:rPr lang="en-US" altLang="zh-CN" sz="600" dirty="0"/>
              <a:t>transport</a:t>
            </a:r>
            <a:endParaRPr lang="en-US" sz="600" dirty="0"/>
          </a:p>
        </p:txBody>
      </p:sp>
      <p:sp>
        <p:nvSpPr>
          <p:cNvPr id="42" name="TextBox 41"/>
          <p:cNvSpPr txBox="1"/>
          <p:nvPr/>
        </p:nvSpPr>
        <p:spPr>
          <a:xfrm>
            <a:off x="8417790" y="4909417"/>
            <a:ext cx="92447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/>
              <a:t>Neuron</a:t>
            </a:r>
            <a:r>
              <a:rPr lang="zh-CN" altLang="en-US" sz="600" dirty="0"/>
              <a:t> </a:t>
            </a:r>
            <a:r>
              <a:rPr lang="en-US" altLang="zh-CN" sz="600" dirty="0"/>
              <a:t>fate</a:t>
            </a:r>
            <a:endParaRPr lang="en-US" sz="600" dirty="0"/>
          </a:p>
        </p:txBody>
      </p:sp>
      <p:sp>
        <p:nvSpPr>
          <p:cNvPr id="43" name="TextBox 42"/>
          <p:cNvSpPr txBox="1"/>
          <p:nvPr/>
        </p:nvSpPr>
        <p:spPr>
          <a:xfrm>
            <a:off x="8013978" y="4982149"/>
            <a:ext cx="13975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/>
              <a:t>Adenylate</a:t>
            </a:r>
            <a:r>
              <a:rPr lang="zh-CN" altLang="en-US" sz="600" dirty="0"/>
              <a:t> </a:t>
            </a:r>
            <a:r>
              <a:rPr lang="en-US" altLang="zh-CN" sz="600" dirty="0"/>
              <a:t>cyclase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09671" y="5220344"/>
            <a:ext cx="12512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/>
              <a:t>Cell</a:t>
            </a:r>
            <a:r>
              <a:rPr lang="zh-CN" altLang="en-US" sz="600" dirty="0"/>
              <a:t> </a:t>
            </a:r>
            <a:r>
              <a:rPr lang="en-US" altLang="zh-CN" sz="600" dirty="0"/>
              <a:t>projection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73019" y="5847020"/>
            <a:ext cx="7313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FF0000"/>
                </a:solidFill>
              </a:rPr>
              <a:t>Synapse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003187" y="3695538"/>
            <a:ext cx="6351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/>
              <a:t>Eye</a:t>
            </a:r>
            <a:r>
              <a:rPr lang="zh-CN" altLang="en-US" sz="600" dirty="0"/>
              <a:t> </a:t>
            </a:r>
            <a:r>
              <a:rPr lang="en-US" altLang="zh-CN" sz="600" dirty="0"/>
              <a:t>&amp;</a:t>
            </a:r>
            <a:r>
              <a:rPr lang="zh-CN" altLang="en-US" sz="600" dirty="0"/>
              <a:t> </a:t>
            </a:r>
            <a:r>
              <a:rPr lang="en-US" altLang="zh-CN" sz="600" dirty="0"/>
              <a:t>melanin</a:t>
            </a:r>
            <a:endParaRPr lang="en-US" sz="600" dirty="0"/>
          </a:p>
        </p:txBody>
      </p:sp>
      <p:sp>
        <p:nvSpPr>
          <p:cNvPr id="48" name="TextBox 47"/>
          <p:cNvSpPr txBox="1"/>
          <p:nvPr/>
        </p:nvSpPr>
        <p:spPr>
          <a:xfrm>
            <a:off x="8406132" y="4749761"/>
            <a:ext cx="6158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" dirty="0" err="1"/>
              <a:t>Mesonephros</a:t>
            </a:r>
            <a:endParaRPr lang="en-US" sz="600" dirty="0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3F18C41E-29E6-BD4D-9FA8-E97E9DDB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06" y="164071"/>
            <a:ext cx="9004594" cy="711081"/>
          </a:xfrm>
        </p:spPr>
        <p:txBody>
          <a:bodyPr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</a:rPr>
              <a:t>Bulk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comparison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reveals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/>
              <a:t>g</a:t>
            </a:r>
            <a:r>
              <a:rPr lang="en-US" altLang="zh-CN" sz="2800" dirty="0">
                <a:solidFill>
                  <a:schemeClr val="tx1"/>
                </a:solidFill>
              </a:rPr>
              <a:t>ene expression modules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distinct</a:t>
            </a:r>
            <a:r>
              <a:rPr lang="zh-CN" altLang="en-US" sz="2800" dirty="0"/>
              <a:t> </a:t>
            </a:r>
            <a:r>
              <a:rPr lang="en-US" altLang="zh-CN" sz="2800" dirty="0"/>
              <a:t>tissue</a:t>
            </a:r>
            <a:r>
              <a:rPr lang="zh-CN" altLang="en-US" sz="2800" dirty="0"/>
              <a:t> </a:t>
            </a:r>
            <a:r>
              <a:rPr lang="en-US" altLang="zh-CN" sz="2800" dirty="0"/>
              <a:t>specificity</a:t>
            </a:r>
            <a:r>
              <a:rPr lang="zh-CN" altLang="en-US" sz="2800" dirty="0"/>
              <a:t> </a:t>
            </a:r>
            <a:r>
              <a:rPr lang="en-US" altLang="zh-CN" sz="2800" dirty="0"/>
              <a:t>and temporal</a:t>
            </a:r>
            <a:r>
              <a:rPr lang="zh-CN" altLang="en-US" sz="2800" dirty="0"/>
              <a:t> </a:t>
            </a:r>
            <a:r>
              <a:rPr lang="en-US" altLang="zh-CN" sz="2800" dirty="0"/>
              <a:t>trends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579E3C3-6BF0-0B4B-9E29-83B78C9CE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23191"/>
          <a:stretch/>
        </p:blipFill>
        <p:spPr>
          <a:xfrm>
            <a:off x="78830" y="1222532"/>
            <a:ext cx="3133326" cy="68106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65DCFC2-BF85-A545-ACCB-AA5A12B9FE07}"/>
              </a:ext>
            </a:extLst>
          </p:cNvPr>
          <p:cNvSpPr txBox="1"/>
          <p:nvPr/>
        </p:nvSpPr>
        <p:spPr>
          <a:xfrm>
            <a:off x="18476" y="1839908"/>
            <a:ext cx="4159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E10.5   E11.5   E12.5     E13.5      E14.5      E15.5      E16.5          P0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4941EFF-BDF1-8E48-8A4F-C918CCE86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49458" b="6360"/>
          <a:stretch/>
        </p:blipFill>
        <p:spPr>
          <a:xfrm>
            <a:off x="273058" y="2343180"/>
            <a:ext cx="1061966" cy="161481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FE87232-D3C3-EC43-AC36-843B331306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9" r="11924" b="6360"/>
          <a:stretch/>
        </p:blipFill>
        <p:spPr>
          <a:xfrm>
            <a:off x="1937233" y="2296177"/>
            <a:ext cx="1043711" cy="1734917"/>
          </a:xfrm>
          <a:prstGeom prst="rect">
            <a:avLst/>
          </a:prstGeom>
        </p:spPr>
      </p:pic>
      <p:sp>
        <p:nvSpPr>
          <p:cNvPr id="54" name="Freeform 53">
            <a:extLst>
              <a:ext uri="{FF2B5EF4-FFF2-40B4-BE49-F238E27FC236}">
                <a16:creationId xmlns:a16="http://schemas.microsoft.com/office/drawing/2014/main" id="{04A4F767-D8D1-8E4C-A777-F3BE2F20E4BC}"/>
              </a:ext>
            </a:extLst>
          </p:cNvPr>
          <p:cNvSpPr/>
          <p:nvPr/>
        </p:nvSpPr>
        <p:spPr>
          <a:xfrm flipH="1">
            <a:off x="2000249" y="2023032"/>
            <a:ext cx="671019" cy="277256"/>
          </a:xfrm>
          <a:custGeom>
            <a:avLst/>
            <a:gdLst>
              <a:gd name="connsiteX0" fmla="*/ 1744133 w 2150533"/>
              <a:gd name="connsiteY0" fmla="*/ 0 h 423333"/>
              <a:gd name="connsiteX1" fmla="*/ 2150533 w 2150533"/>
              <a:gd name="connsiteY1" fmla="*/ 0 h 423333"/>
              <a:gd name="connsiteX2" fmla="*/ 1540933 w 2150533"/>
              <a:gd name="connsiteY2" fmla="*/ 423333 h 423333"/>
              <a:gd name="connsiteX3" fmla="*/ 0 w 2150533"/>
              <a:gd name="connsiteY3" fmla="*/ 423333 h 423333"/>
              <a:gd name="connsiteX4" fmla="*/ 1744133 w 2150533"/>
              <a:gd name="connsiteY4" fmla="*/ 0 h 42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533" h="423333">
                <a:moveTo>
                  <a:pt x="1744133" y="0"/>
                </a:moveTo>
                <a:lnTo>
                  <a:pt x="2150533" y="0"/>
                </a:lnTo>
                <a:lnTo>
                  <a:pt x="1540933" y="423333"/>
                </a:lnTo>
                <a:lnTo>
                  <a:pt x="0" y="423333"/>
                </a:lnTo>
                <a:lnTo>
                  <a:pt x="174413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06882771-1572-864B-8BF9-60E1C73286D1}"/>
              </a:ext>
            </a:extLst>
          </p:cNvPr>
          <p:cNvSpPr/>
          <p:nvPr/>
        </p:nvSpPr>
        <p:spPr>
          <a:xfrm flipH="1">
            <a:off x="201666" y="2046844"/>
            <a:ext cx="655583" cy="296306"/>
          </a:xfrm>
          <a:custGeom>
            <a:avLst/>
            <a:gdLst>
              <a:gd name="connsiteX0" fmla="*/ 1744133 w 2150533"/>
              <a:gd name="connsiteY0" fmla="*/ 0 h 423333"/>
              <a:gd name="connsiteX1" fmla="*/ 2150533 w 2150533"/>
              <a:gd name="connsiteY1" fmla="*/ 0 h 423333"/>
              <a:gd name="connsiteX2" fmla="*/ 1540933 w 2150533"/>
              <a:gd name="connsiteY2" fmla="*/ 423333 h 423333"/>
              <a:gd name="connsiteX3" fmla="*/ 0 w 2150533"/>
              <a:gd name="connsiteY3" fmla="*/ 423333 h 423333"/>
              <a:gd name="connsiteX4" fmla="*/ 1744133 w 2150533"/>
              <a:gd name="connsiteY4" fmla="*/ 0 h 42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533" h="423333">
                <a:moveTo>
                  <a:pt x="1744133" y="0"/>
                </a:moveTo>
                <a:lnTo>
                  <a:pt x="2150533" y="0"/>
                </a:lnTo>
                <a:lnTo>
                  <a:pt x="1540933" y="423333"/>
                </a:lnTo>
                <a:lnTo>
                  <a:pt x="0" y="423333"/>
                </a:lnTo>
                <a:lnTo>
                  <a:pt x="174413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F3B91-8F6D-3D4D-91D2-A4A6991BBC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/>
          <a:stretch/>
        </p:blipFill>
        <p:spPr>
          <a:xfrm>
            <a:off x="328913" y="3663547"/>
            <a:ext cx="2049653" cy="2506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B3B979-16D2-F749-B1F0-97225E54F8F4}"/>
              </a:ext>
            </a:extLst>
          </p:cNvPr>
          <p:cNvSpPr txBox="1"/>
          <p:nvPr/>
        </p:nvSpPr>
        <p:spPr>
          <a:xfrm rot="2886253">
            <a:off x="336481" y="6180850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e10.5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888C286-EE65-4345-90E5-DED0712A204F}"/>
              </a:ext>
            </a:extLst>
          </p:cNvPr>
          <p:cNvSpPr txBox="1"/>
          <p:nvPr/>
        </p:nvSpPr>
        <p:spPr>
          <a:xfrm rot="2886253">
            <a:off x="481715" y="6176117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e11.5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872547-3C38-9E45-9294-32E4D8391F15}"/>
              </a:ext>
            </a:extLst>
          </p:cNvPr>
          <p:cNvSpPr txBox="1"/>
          <p:nvPr/>
        </p:nvSpPr>
        <p:spPr>
          <a:xfrm rot="2867405">
            <a:off x="617389" y="6172191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e12.5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7FF7AB0-2CDA-BE47-A270-1FC974BDB709}"/>
              </a:ext>
            </a:extLst>
          </p:cNvPr>
          <p:cNvSpPr txBox="1"/>
          <p:nvPr/>
        </p:nvSpPr>
        <p:spPr>
          <a:xfrm rot="2867405">
            <a:off x="759549" y="6177823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e13.5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75E03E-CD29-DD4A-99D2-936A483D1978}"/>
              </a:ext>
            </a:extLst>
          </p:cNvPr>
          <p:cNvSpPr txBox="1"/>
          <p:nvPr/>
        </p:nvSpPr>
        <p:spPr>
          <a:xfrm rot="2867405">
            <a:off x="888738" y="6167413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e14.5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3F4A901-86CC-7841-B60A-96DF5A0C7639}"/>
              </a:ext>
            </a:extLst>
          </p:cNvPr>
          <p:cNvSpPr txBox="1"/>
          <p:nvPr/>
        </p:nvSpPr>
        <p:spPr>
          <a:xfrm rot="2867405">
            <a:off x="1024414" y="6179529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e15.5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EC00FD-1413-BB48-84FC-AB3700AF1356}"/>
              </a:ext>
            </a:extLst>
          </p:cNvPr>
          <p:cNvSpPr txBox="1"/>
          <p:nvPr/>
        </p:nvSpPr>
        <p:spPr>
          <a:xfrm rot="2867405">
            <a:off x="1150532" y="6169118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e16.5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0FF20C-305F-704E-B5BA-7851F901D7F7}"/>
              </a:ext>
            </a:extLst>
          </p:cNvPr>
          <p:cNvSpPr txBox="1"/>
          <p:nvPr/>
        </p:nvSpPr>
        <p:spPr>
          <a:xfrm rot="2867405">
            <a:off x="1322103" y="6136179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P0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FFD4B5-AE0C-6249-830B-38B2CC9A7A57}"/>
              </a:ext>
            </a:extLst>
          </p:cNvPr>
          <p:cNvCxnSpPr/>
          <p:nvPr/>
        </p:nvCxnSpPr>
        <p:spPr>
          <a:xfrm>
            <a:off x="4104167" y="1254641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3205B0C-F34E-5442-8F73-BD89A87364FA}"/>
              </a:ext>
            </a:extLst>
          </p:cNvPr>
          <p:cNvCxnSpPr/>
          <p:nvPr/>
        </p:nvCxnSpPr>
        <p:spPr>
          <a:xfrm>
            <a:off x="4054549" y="1258185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D2B9C0D-6B8D-E741-A4C4-3040146BECAF}"/>
              </a:ext>
            </a:extLst>
          </p:cNvPr>
          <p:cNvCxnSpPr/>
          <p:nvPr/>
        </p:nvCxnSpPr>
        <p:spPr>
          <a:xfrm>
            <a:off x="4430239" y="1240461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293C5AE-052A-DD4D-90ED-433583961A01}"/>
              </a:ext>
            </a:extLst>
          </p:cNvPr>
          <p:cNvCxnSpPr/>
          <p:nvPr/>
        </p:nvCxnSpPr>
        <p:spPr>
          <a:xfrm>
            <a:off x="4805925" y="1244002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AC22CB5-0976-9044-B9A1-9ECCB58C7AB8}"/>
              </a:ext>
            </a:extLst>
          </p:cNvPr>
          <p:cNvCxnSpPr/>
          <p:nvPr/>
        </p:nvCxnSpPr>
        <p:spPr>
          <a:xfrm>
            <a:off x="4851996" y="1258174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C931611-9CD7-0B47-9757-CF3963BABE08}"/>
              </a:ext>
            </a:extLst>
          </p:cNvPr>
          <p:cNvCxnSpPr/>
          <p:nvPr/>
        </p:nvCxnSpPr>
        <p:spPr>
          <a:xfrm>
            <a:off x="4898067" y="1240449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387E8CA-E0BE-BF4F-9623-E89D8B7A030B}"/>
              </a:ext>
            </a:extLst>
          </p:cNvPr>
          <p:cNvCxnSpPr/>
          <p:nvPr/>
        </p:nvCxnSpPr>
        <p:spPr>
          <a:xfrm>
            <a:off x="4954771" y="1243988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E61036-5FDD-7740-841E-2F064D200FAF}"/>
              </a:ext>
            </a:extLst>
          </p:cNvPr>
          <p:cNvCxnSpPr/>
          <p:nvPr/>
        </p:nvCxnSpPr>
        <p:spPr>
          <a:xfrm>
            <a:off x="5139070" y="1258159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52DA3FD-BE78-A74C-9BBD-189F211A3769}"/>
              </a:ext>
            </a:extLst>
          </p:cNvPr>
          <p:cNvCxnSpPr/>
          <p:nvPr/>
        </p:nvCxnSpPr>
        <p:spPr>
          <a:xfrm>
            <a:off x="5323369" y="1240434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18E0804-2D99-D74C-8419-B802FBC03BE7}"/>
              </a:ext>
            </a:extLst>
          </p:cNvPr>
          <p:cNvCxnSpPr/>
          <p:nvPr/>
        </p:nvCxnSpPr>
        <p:spPr>
          <a:xfrm>
            <a:off x="5518301" y="1243976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75A106-9D33-9C47-BA56-14F69201EA7F}"/>
              </a:ext>
            </a:extLst>
          </p:cNvPr>
          <p:cNvCxnSpPr/>
          <p:nvPr/>
        </p:nvCxnSpPr>
        <p:spPr>
          <a:xfrm>
            <a:off x="5707465" y="1236884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2D3DB07-911C-AA46-9184-BA9696620BE7}"/>
              </a:ext>
            </a:extLst>
          </p:cNvPr>
          <p:cNvCxnSpPr/>
          <p:nvPr/>
        </p:nvCxnSpPr>
        <p:spPr>
          <a:xfrm>
            <a:off x="5987460" y="1261688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CC387C-8C5B-6741-827E-97DE9FAAE4CC}"/>
              </a:ext>
            </a:extLst>
          </p:cNvPr>
          <p:cNvCxnSpPr/>
          <p:nvPr/>
        </p:nvCxnSpPr>
        <p:spPr>
          <a:xfrm>
            <a:off x="6278087" y="1265228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70F077D-63C7-8747-87F8-83EEBED57675}"/>
              </a:ext>
            </a:extLst>
          </p:cNvPr>
          <p:cNvCxnSpPr/>
          <p:nvPr/>
        </p:nvCxnSpPr>
        <p:spPr>
          <a:xfrm>
            <a:off x="6638278" y="1258137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426F339-3238-E74D-8FDB-FE52CC0168C5}"/>
              </a:ext>
            </a:extLst>
          </p:cNvPr>
          <p:cNvCxnSpPr/>
          <p:nvPr/>
        </p:nvCxnSpPr>
        <p:spPr>
          <a:xfrm>
            <a:off x="7013966" y="1261677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C912BB5-02ED-4E49-8D63-A468A66A219F}"/>
              </a:ext>
            </a:extLst>
          </p:cNvPr>
          <p:cNvCxnSpPr/>
          <p:nvPr/>
        </p:nvCxnSpPr>
        <p:spPr>
          <a:xfrm>
            <a:off x="7394518" y="1265218"/>
            <a:ext cx="0" cy="5220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32FBBA-34CB-B344-BE2D-251C9EA5F8FC}"/>
              </a:ext>
            </a:extLst>
          </p:cNvPr>
          <p:cNvCxnSpPr/>
          <p:nvPr/>
        </p:nvCxnSpPr>
        <p:spPr>
          <a:xfrm>
            <a:off x="3358057" y="6542689"/>
            <a:ext cx="8986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28660D6-B300-B94F-9EE2-9118C686E83E}"/>
              </a:ext>
            </a:extLst>
          </p:cNvPr>
          <p:cNvCxnSpPr>
            <a:cxnSpLocks/>
          </p:cNvCxnSpPr>
          <p:nvPr/>
        </p:nvCxnSpPr>
        <p:spPr>
          <a:xfrm flipV="1">
            <a:off x="3352800" y="5691352"/>
            <a:ext cx="0" cy="861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12B0E7-4FE5-774E-9C43-251B211B7FE0}"/>
              </a:ext>
            </a:extLst>
          </p:cNvPr>
          <p:cNvSpPr txBox="1"/>
          <p:nvPr/>
        </p:nvSpPr>
        <p:spPr>
          <a:xfrm>
            <a:off x="3247699" y="651306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Tissue/Time</a:t>
            </a:r>
            <a:endParaRPr lang="en-US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057B682-7EC0-1D4B-9DAE-74A3982BC149}"/>
              </a:ext>
            </a:extLst>
          </p:cNvPr>
          <p:cNvSpPr txBox="1"/>
          <p:nvPr/>
        </p:nvSpPr>
        <p:spPr>
          <a:xfrm rot="16200000">
            <a:off x="2958668" y="595112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Gene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97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9" grpId="0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5896DF1C-672E-F944-A8F9-FCE354884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1023908"/>
            <a:ext cx="8130746" cy="5692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4FA57-69BF-9846-BAEB-8BA34A14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F72A7-D470-4840-B840-F70FD5916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94" r="13262" b="10344"/>
          <a:stretch/>
        </p:blipFill>
        <p:spPr>
          <a:xfrm>
            <a:off x="3216166" y="837389"/>
            <a:ext cx="4822187" cy="566886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6CAEDC3D-629E-C44E-8F7B-5C0157252857}"/>
              </a:ext>
            </a:extLst>
          </p:cNvPr>
          <p:cNvSpPr/>
          <p:nvPr/>
        </p:nvSpPr>
        <p:spPr>
          <a:xfrm>
            <a:off x="5075854" y="989043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1A52666-6597-4847-957B-4B08A91DDE5D}"/>
              </a:ext>
            </a:extLst>
          </p:cNvPr>
          <p:cNvSpPr/>
          <p:nvPr/>
        </p:nvSpPr>
        <p:spPr>
          <a:xfrm>
            <a:off x="4948335" y="1104120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A2DE0F5-BB7D-B24F-A871-61E7B6E3ECE7}"/>
              </a:ext>
            </a:extLst>
          </p:cNvPr>
          <p:cNvSpPr/>
          <p:nvPr/>
        </p:nvSpPr>
        <p:spPr>
          <a:xfrm>
            <a:off x="5082074" y="1405810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A6529D2-7369-964D-BA98-7980753D96B3}"/>
              </a:ext>
            </a:extLst>
          </p:cNvPr>
          <p:cNvSpPr/>
          <p:nvPr/>
        </p:nvSpPr>
        <p:spPr>
          <a:xfrm>
            <a:off x="5085184" y="1576871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C07B5C5-273E-0140-A107-5F8C9B65254E}"/>
              </a:ext>
            </a:extLst>
          </p:cNvPr>
          <p:cNvSpPr/>
          <p:nvPr/>
        </p:nvSpPr>
        <p:spPr>
          <a:xfrm>
            <a:off x="4994988" y="2046512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F85C3A2-A019-F04B-A940-48FE3B4CAB1F}"/>
              </a:ext>
            </a:extLst>
          </p:cNvPr>
          <p:cNvSpPr/>
          <p:nvPr/>
        </p:nvSpPr>
        <p:spPr>
          <a:xfrm>
            <a:off x="5035420" y="2497492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1FC6CF7-6C7A-9443-AC07-999ACFE04267}"/>
              </a:ext>
            </a:extLst>
          </p:cNvPr>
          <p:cNvSpPr/>
          <p:nvPr/>
        </p:nvSpPr>
        <p:spPr>
          <a:xfrm>
            <a:off x="4945224" y="2687215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A04F4D4-1E54-CB4F-9465-3AFDE74B5676}"/>
              </a:ext>
            </a:extLst>
          </p:cNvPr>
          <p:cNvSpPr/>
          <p:nvPr/>
        </p:nvSpPr>
        <p:spPr>
          <a:xfrm>
            <a:off x="4948334" y="2876937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E4C02E7-C333-8B44-A63A-D16FB31CD995}"/>
              </a:ext>
            </a:extLst>
          </p:cNvPr>
          <p:cNvSpPr/>
          <p:nvPr/>
        </p:nvSpPr>
        <p:spPr>
          <a:xfrm>
            <a:off x="4970107" y="3178625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0E601DA-DBB4-0344-8535-3C2289A68E56}"/>
              </a:ext>
            </a:extLst>
          </p:cNvPr>
          <p:cNvSpPr/>
          <p:nvPr/>
        </p:nvSpPr>
        <p:spPr>
          <a:xfrm>
            <a:off x="4973219" y="3760232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0F34786-255C-0942-A0C2-811EA366701E}"/>
              </a:ext>
            </a:extLst>
          </p:cNvPr>
          <p:cNvSpPr/>
          <p:nvPr/>
        </p:nvSpPr>
        <p:spPr>
          <a:xfrm>
            <a:off x="5050975" y="4080581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054E9A4-5115-E840-86CC-9AB9C84CDC1F}"/>
              </a:ext>
            </a:extLst>
          </p:cNvPr>
          <p:cNvSpPr/>
          <p:nvPr/>
        </p:nvSpPr>
        <p:spPr>
          <a:xfrm>
            <a:off x="5054087" y="4270303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FEA169-409E-FE42-A830-949D3ECE38ED}"/>
              </a:ext>
            </a:extLst>
          </p:cNvPr>
          <p:cNvSpPr/>
          <p:nvPr/>
        </p:nvSpPr>
        <p:spPr>
          <a:xfrm>
            <a:off x="4945233" y="4571993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EB5A9EA-807B-5B48-B3C4-3247D895D60F}"/>
              </a:ext>
            </a:extLst>
          </p:cNvPr>
          <p:cNvSpPr/>
          <p:nvPr/>
        </p:nvSpPr>
        <p:spPr>
          <a:xfrm>
            <a:off x="4945230" y="4516009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63840E6-32C0-E04F-8C64-2315D6F7D4C0}"/>
              </a:ext>
            </a:extLst>
          </p:cNvPr>
          <p:cNvSpPr/>
          <p:nvPr/>
        </p:nvSpPr>
        <p:spPr>
          <a:xfrm>
            <a:off x="4948342" y="4668409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E9B1065-CBB1-EA45-9939-DEBE6AED2B93}"/>
              </a:ext>
            </a:extLst>
          </p:cNvPr>
          <p:cNvSpPr/>
          <p:nvPr/>
        </p:nvSpPr>
        <p:spPr>
          <a:xfrm>
            <a:off x="4970115" y="4839470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9BB1426-A0BC-4748-B735-4D383C563949}"/>
              </a:ext>
            </a:extLst>
          </p:cNvPr>
          <p:cNvSpPr/>
          <p:nvPr/>
        </p:nvSpPr>
        <p:spPr>
          <a:xfrm>
            <a:off x="4973227" y="5682335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CED7FB2-75B2-8A41-8AC8-B70AA478FFA0}"/>
              </a:ext>
            </a:extLst>
          </p:cNvPr>
          <p:cNvSpPr/>
          <p:nvPr/>
        </p:nvSpPr>
        <p:spPr>
          <a:xfrm>
            <a:off x="5083645" y="1209419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5C0A2B1-3B3C-544E-B561-7125996BC311}"/>
              </a:ext>
            </a:extLst>
          </p:cNvPr>
          <p:cNvSpPr/>
          <p:nvPr/>
        </p:nvSpPr>
        <p:spPr>
          <a:xfrm>
            <a:off x="4940270" y="4353255"/>
            <a:ext cx="242595" cy="205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4" name="Content Placeholder 63">
            <a:extLst>
              <a:ext uri="{FF2B5EF4-FFF2-40B4-BE49-F238E27FC236}">
                <a16:creationId xmlns:a16="http://schemas.microsoft.com/office/drawing/2014/main" id="{FB50205D-7F16-FB45-948D-94C6D6D7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4.81481E-6 L -0.30729 4.81481E-6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18 0.07754 " pathEditMode="relative" ptsTypes="AA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736 0.64931 " pathEditMode="relative" ptsTypes="AA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0.01771 0.0879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439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8125 0.0423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2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19063 0.21459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07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961 -0.01366 " pathEditMode="relative" ptsTypes="AA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476 0.19745 " pathEditMode="relative" ptsTypes="AA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47 0.2331 " pathEditMode="relative" ptsTypes="AA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42 0.18565 " pathEditMode="relative" ptsTypes="AA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597 0.29375 " pathEditMode="relative" ptsTypes="AA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799 -0.33403 " pathEditMode="relative" ptsTypes="AA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07 0.25047 " pathEditMode="relative" ptsTypes="AA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007 0.28796 " pathEditMode="relative" ptsTypes="AA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319 -0.24653 " pathEditMode="relative" ptsTypes="AA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1816 0.12315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0" y="615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313 0 " pathEditMode="relative" ptsTypes="AA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191 0.19769 " pathEditMode="relative" ptsTypes="AA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12482 0.64607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3229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0.1243 -0.3879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-19398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15729 0.30879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84955F-23AE-B24B-9A0A-D6F4B2B8F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1023908"/>
            <a:ext cx="8130746" cy="5692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BFD1D-AF9B-D746-84D0-0E788C3D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3" y="161416"/>
            <a:ext cx="9136505" cy="71108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Promoter</a:t>
            </a:r>
            <a:r>
              <a:rPr lang="zh-CN" altLang="en-US" dirty="0"/>
              <a:t> </a:t>
            </a:r>
            <a:r>
              <a:rPr lang="en-US" altLang="zh-CN" dirty="0"/>
              <a:t>motif</a:t>
            </a:r>
            <a:r>
              <a:rPr lang="zh-CN" altLang="en-US" dirty="0"/>
              <a:t> </a:t>
            </a:r>
            <a:r>
              <a:rPr lang="en-US" altLang="zh-CN" dirty="0"/>
              <a:t>analyses</a:t>
            </a:r>
            <a:r>
              <a:rPr lang="zh-CN" altLang="en-US" dirty="0"/>
              <a:t> </a:t>
            </a:r>
            <a:r>
              <a:rPr lang="en-US" altLang="zh-CN" dirty="0"/>
              <a:t>predict</a:t>
            </a:r>
            <a:r>
              <a:rPr lang="zh-CN" altLang="en-US" dirty="0"/>
              <a:t> </a:t>
            </a:r>
            <a:r>
              <a:rPr lang="en-US" altLang="zh-CN" dirty="0"/>
              <a:t>specific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upstream</a:t>
            </a:r>
            <a:r>
              <a:rPr lang="zh-CN" altLang="en-US" dirty="0"/>
              <a:t> </a:t>
            </a:r>
            <a:r>
              <a:rPr lang="en-US" altLang="zh-CN" dirty="0"/>
              <a:t>regulators</a:t>
            </a:r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1231C09-6D7C-3449-8D7C-78968596FFD8}"/>
              </a:ext>
            </a:extLst>
          </p:cNvPr>
          <p:cNvSpPr/>
          <p:nvPr/>
        </p:nvSpPr>
        <p:spPr>
          <a:xfrm>
            <a:off x="4267200" y="3843867"/>
            <a:ext cx="541867" cy="55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2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Individual</a:t>
            </a:r>
            <a:r>
              <a:rPr lang="zh-CN" altLang="en-US" dirty="0"/>
              <a:t> </a:t>
            </a:r>
            <a:r>
              <a:rPr lang="en-US" altLang="zh-CN" dirty="0"/>
              <a:t>clusters,</a:t>
            </a:r>
            <a:r>
              <a:rPr lang="zh-CN" altLang="en-US" dirty="0"/>
              <a:t> </a:t>
            </a:r>
            <a:r>
              <a:rPr lang="en-US" altLang="zh-CN" dirty="0"/>
              <a:t>individual</a:t>
            </a:r>
            <a:r>
              <a:rPr lang="zh-CN" altLang="en-US" dirty="0"/>
              <a:t> </a:t>
            </a:r>
            <a:r>
              <a:rPr lang="en-US" altLang="zh-CN" dirty="0"/>
              <a:t>mechanisms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t="25200" r="17820" b="11820"/>
          <a:stretch/>
        </p:blipFill>
        <p:spPr>
          <a:xfrm>
            <a:off x="3556001" y="1714500"/>
            <a:ext cx="5257800" cy="43307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36573" r="10430" b="47125"/>
          <a:stretch/>
        </p:blipFill>
        <p:spPr>
          <a:xfrm>
            <a:off x="3575172" y="1784848"/>
            <a:ext cx="5254338" cy="94562"/>
          </a:xfrm>
          <a:prstGeom prst="rect">
            <a:avLst/>
          </a:prstGeom>
        </p:spPr>
      </p:pic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3573870" y="1652565"/>
          <a:ext cx="5388637" cy="137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8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0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60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35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35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997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098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215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947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981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178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1370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>
                          <a:effectLst/>
                        </a:rPr>
                        <a:t>T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>
                          <a:effectLst/>
                        </a:rPr>
                        <a:t>S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Lvr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Hrt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>
                          <a:effectLst/>
                        </a:rPr>
                        <a:t>M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>
                          <a:effectLst/>
                        </a:rPr>
                        <a:t>B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>
                          <a:effectLst/>
                        </a:rPr>
                        <a:t>A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Kdn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>
                          <a:effectLst/>
                        </a:rPr>
                        <a:t>Lng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Stm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Int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Lmb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Fac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>
                          <a:effectLst/>
                        </a:rPr>
                        <a:t>Fb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>
                          <a:effectLst/>
                        </a:rPr>
                        <a:t>Mb</a:t>
                      </a:r>
                      <a:endParaRPr lang="en-US" sz="6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Hb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u="none" strike="noStrike" dirty="0" err="1">
                          <a:effectLst/>
                        </a:rPr>
                        <a:t>Nt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567" marR="4567" marT="45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6852" r="13303" b="10185"/>
          <a:stretch/>
        </p:blipFill>
        <p:spPr>
          <a:xfrm>
            <a:off x="635901" y="2171700"/>
            <a:ext cx="1569260" cy="2768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159000" y="1892300"/>
            <a:ext cx="1435100" cy="2425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59000" y="4813300"/>
            <a:ext cx="1422400" cy="11938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ame 2">
            <a:extLst>
              <a:ext uri="{FF2B5EF4-FFF2-40B4-BE49-F238E27FC236}">
                <a16:creationId xmlns:a16="http://schemas.microsoft.com/office/drawing/2014/main" id="{DD5F7164-8A34-9C4C-8A57-A3CCA92FFF80}"/>
              </a:ext>
            </a:extLst>
          </p:cNvPr>
          <p:cNvSpPr/>
          <p:nvPr/>
        </p:nvSpPr>
        <p:spPr>
          <a:xfrm>
            <a:off x="389744" y="4317168"/>
            <a:ext cx="2008682" cy="524656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19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076" y="287539"/>
            <a:ext cx="8686800" cy="71108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Neuronal-specific</a:t>
            </a:r>
            <a:r>
              <a:rPr lang="zh-CN" altLang="en-US" dirty="0"/>
              <a:t> </a:t>
            </a:r>
            <a:r>
              <a:rPr lang="en-US" altLang="zh-CN" dirty="0"/>
              <a:t>repression</a:t>
            </a:r>
            <a:r>
              <a:rPr lang="zh-CN" altLang="en-US" dirty="0"/>
              <a:t> </a:t>
            </a:r>
            <a:r>
              <a:rPr lang="en-US" altLang="zh-CN" dirty="0"/>
              <a:t>mediated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Rest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852" r="13303" b="10185"/>
          <a:stretch/>
        </p:blipFill>
        <p:spPr>
          <a:xfrm>
            <a:off x="635901" y="1604772"/>
            <a:ext cx="1569260" cy="27686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DD5F7164-8A34-9C4C-8A57-A3CCA92FFF80}"/>
              </a:ext>
            </a:extLst>
          </p:cNvPr>
          <p:cNvSpPr/>
          <p:nvPr/>
        </p:nvSpPr>
        <p:spPr>
          <a:xfrm>
            <a:off x="389744" y="3750240"/>
            <a:ext cx="2008682" cy="524656"/>
          </a:xfrm>
          <a:prstGeom prst="frame">
            <a:avLst>
              <a:gd name="adj1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D2BB9AB-3675-CA4B-8676-CE0FD8B936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r="93098"/>
          <a:stretch/>
        </p:blipFill>
        <p:spPr>
          <a:xfrm>
            <a:off x="3370217" y="1094929"/>
            <a:ext cx="257402" cy="3034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EDA77E-C6D2-C747-A78A-EB96D843A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11" y="4405451"/>
            <a:ext cx="3845480" cy="2112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757715-BB9B-0547-9880-EB51B42C4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35" y="4242391"/>
            <a:ext cx="2305632" cy="2509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BC40B-EFE3-FF4C-99A8-53EF1EFBDB18}"/>
              </a:ext>
            </a:extLst>
          </p:cNvPr>
          <p:cNvSpPr txBox="1"/>
          <p:nvPr/>
        </p:nvSpPr>
        <p:spPr>
          <a:xfrm>
            <a:off x="3405352" y="4146332"/>
            <a:ext cx="12747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050" dirty="0"/>
              <a:t>Rest</a:t>
            </a:r>
            <a:r>
              <a:rPr lang="zh-CN" altLang="en-US" sz="1050" dirty="0"/>
              <a:t> </a:t>
            </a:r>
            <a:r>
              <a:rPr lang="en-US" altLang="zh-CN" sz="1050" dirty="0"/>
              <a:t>target</a:t>
            </a:r>
            <a:r>
              <a:rPr lang="zh-CN" altLang="en-US" sz="1050" dirty="0"/>
              <a:t> </a:t>
            </a:r>
            <a:r>
              <a:rPr lang="en-US" altLang="zh-CN" sz="1050" dirty="0"/>
              <a:t>overlap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82DB7-E1D3-5D45-BAB6-12F8CC4BA1D6}"/>
              </a:ext>
            </a:extLst>
          </p:cNvPr>
          <p:cNvSpPr txBox="1"/>
          <p:nvPr/>
        </p:nvSpPr>
        <p:spPr>
          <a:xfrm>
            <a:off x="0" y="5108028"/>
            <a:ext cx="71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Rest</a:t>
            </a:r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D5F1B5F-EF1D-854E-AC25-687FEA2C9675}"/>
              </a:ext>
            </a:extLst>
          </p:cNvPr>
          <p:cNvSpPr/>
          <p:nvPr/>
        </p:nvSpPr>
        <p:spPr>
          <a:xfrm>
            <a:off x="851338" y="5218386"/>
            <a:ext cx="1308538" cy="252248"/>
          </a:xfrm>
          <a:prstGeom prst="rtTriangle">
            <a:avLst/>
          </a:prstGeom>
          <a:gradFill flip="none" rotWithShape="1">
            <a:gsLst>
              <a:gs pos="23000">
                <a:srgbClr val="00B0F0"/>
              </a:gs>
              <a:gs pos="71000">
                <a:srgbClr val="FFFF00"/>
              </a:gs>
              <a:gs pos="45000">
                <a:srgbClr val="92D050"/>
              </a:gs>
              <a:gs pos="0">
                <a:srgbClr val="00206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2F211C0A-AB63-5E43-A783-BD300014ED9B}"/>
              </a:ext>
            </a:extLst>
          </p:cNvPr>
          <p:cNvSpPr/>
          <p:nvPr/>
        </p:nvSpPr>
        <p:spPr>
          <a:xfrm>
            <a:off x="843317" y="4841396"/>
            <a:ext cx="1308538" cy="252248"/>
          </a:xfrm>
          <a:prstGeom prst="rtTriangle">
            <a:avLst/>
          </a:prstGeom>
          <a:gradFill flip="none" rotWithShape="1">
            <a:gsLst>
              <a:gs pos="23000">
                <a:srgbClr val="00B0F0"/>
              </a:gs>
              <a:gs pos="71000">
                <a:srgbClr val="FFFF00"/>
              </a:gs>
              <a:gs pos="45000">
                <a:srgbClr val="92D050"/>
              </a:gs>
              <a:gs pos="0">
                <a:srgbClr val="00206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9DB91E-7BC3-4847-865D-75C85A9210F7}"/>
              </a:ext>
            </a:extLst>
          </p:cNvPr>
          <p:cNvSpPr txBox="1"/>
          <p:nvPr/>
        </p:nvSpPr>
        <p:spPr>
          <a:xfrm>
            <a:off x="0" y="4779164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H3K27me3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2899D1-8FB9-C54D-AAE5-554351459DBF}"/>
              </a:ext>
            </a:extLst>
          </p:cNvPr>
          <p:cNvSpPr txBox="1"/>
          <p:nvPr/>
        </p:nvSpPr>
        <p:spPr>
          <a:xfrm>
            <a:off x="0" y="5725650"/>
            <a:ext cx="7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  </a:t>
            </a:r>
            <a:r>
              <a:rPr lang="en-US" altLang="zh-CN" sz="1600" dirty="0"/>
              <a:t>CNS</a:t>
            </a:r>
          </a:p>
          <a:p>
            <a:r>
              <a:rPr lang="en-US" altLang="zh-CN" sz="1600" dirty="0"/>
              <a:t>Genes</a:t>
            </a:r>
            <a:endParaRPr lang="en-US" sz="1600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0D788467-574E-344D-A84F-5B2E1FD2E781}"/>
              </a:ext>
            </a:extLst>
          </p:cNvPr>
          <p:cNvSpPr/>
          <p:nvPr/>
        </p:nvSpPr>
        <p:spPr>
          <a:xfrm flipH="1">
            <a:off x="843317" y="5868091"/>
            <a:ext cx="1308538" cy="252248"/>
          </a:xfrm>
          <a:prstGeom prst="rtTriangle">
            <a:avLst/>
          </a:prstGeom>
          <a:gradFill flip="none" rotWithShape="1">
            <a:gsLst>
              <a:gs pos="23000">
                <a:srgbClr val="00B0F0"/>
              </a:gs>
              <a:gs pos="71000">
                <a:srgbClr val="FFFF00"/>
              </a:gs>
              <a:gs pos="45000">
                <a:srgbClr val="92D050"/>
              </a:gs>
              <a:gs pos="0">
                <a:srgbClr val="002060"/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25F35-C046-3746-847A-EF2E8428660E}"/>
              </a:ext>
            </a:extLst>
          </p:cNvPr>
          <p:cNvCxnSpPr/>
          <p:nvPr/>
        </p:nvCxnSpPr>
        <p:spPr>
          <a:xfrm>
            <a:off x="834189" y="6432884"/>
            <a:ext cx="13154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03ED1F-DAC4-DC4A-8514-CA2819AC1BC4}"/>
              </a:ext>
            </a:extLst>
          </p:cNvPr>
          <p:cNvSpPr txBox="1"/>
          <p:nvPr/>
        </p:nvSpPr>
        <p:spPr>
          <a:xfrm>
            <a:off x="1251284" y="6432885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Time</a:t>
            </a:r>
            <a:endParaRPr lang="en-US" sz="11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B6C9DC-1D9C-E548-A70A-988F18675454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9618" y="5569693"/>
            <a:ext cx="0" cy="136626"/>
          </a:xfrm>
          <a:prstGeom prst="line">
            <a:avLst/>
          </a:prstGeom>
          <a:ln w="28575">
            <a:solidFill>
              <a:srgbClr val="FF4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71F55B-E0AC-C042-9A25-57575BC4E051}"/>
              </a:ext>
            </a:extLst>
          </p:cNvPr>
          <p:cNvCxnSpPr>
            <a:cxnSpLocks/>
          </p:cNvCxnSpPr>
          <p:nvPr/>
        </p:nvCxnSpPr>
        <p:spPr>
          <a:xfrm>
            <a:off x="240631" y="5710990"/>
            <a:ext cx="240631" cy="0"/>
          </a:xfrm>
          <a:prstGeom prst="line">
            <a:avLst/>
          </a:prstGeom>
          <a:ln w="28575">
            <a:solidFill>
              <a:srgbClr val="FF4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041B7227-662E-BF48-B727-9D500CF424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b="1730"/>
          <a:stretch/>
        </p:blipFill>
        <p:spPr>
          <a:xfrm>
            <a:off x="3553098" y="1114104"/>
            <a:ext cx="2842803" cy="28243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2B5618-04FE-5543-B494-262E50C281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41" y="1424759"/>
            <a:ext cx="1388836" cy="8838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A724F40-C917-914A-809A-EBCE4F197758}"/>
              </a:ext>
            </a:extLst>
          </p:cNvPr>
          <p:cNvSpPr txBox="1"/>
          <p:nvPr/>
        </p:nvSpPr>
        <p:spPr>
          <a:xfrm rot="16200000">
            <a:off x="2011460" y="2463040"/>
            <a:ext cx="2194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H3K</a:t>
            </a:r>
            <a:r>
              <a:rPr lang="en-US" altLang="zh-CN" sz="1400" dirty="0"/>
              <a:t>27me3</a:t>
            </a:r>
            <a:r>
              <a:rPr lang="zh-CN" altLang="en-US" sz="1400" dirty="0"/>
              <a:t> </a:t>
            </a:r>
            <a:r>
              <a:rPr lang="en-US" altLang="zh-CN" sz="1400" dirty="0"/>
              <a:t>fold</a:t>
            </a:r>
            <a:r>
              <a:rPr lang="zh-CN" altLang="en-US" sz="1400" dirty="0"/>
              <a:t> </a:t>
            </a:r>
            <a:r>
              <a:rPr lang="en-US" altLang="zh-CN" sz="1400" dirty="0"/>
              <a:t>enrichment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13B6B-4B02-3E45-A4F4-801418E9D67C}"/>
              </a:ext>
            </a:extLst>
          </p:cNvPr>
          <p:cNvSpPr txBox="1"/>
          <p:nvPr/>
        </p:nvSpPr>
        <p:spPr>
          <a:xfrm>
            <a:off x="4275950" y="3882187"/>
            <a:ext cx="110690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TSS</a:t>
            </a:r>
            <a:r>
              <a:rPr lang="zh-CN" altLang="en-US" sz="1200" dirty="0"/>
              <a:t>                     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0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17" grpId="0" animBg="1"/>
      <p:bldP spid="18" grpId="0"/>
      <p:bldP spid="19" grpId="0"/>
      <p:bldP spid="2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7" y="247408"/>
            <a:ext cx="8484237" cy="711081"/>
          </a:xfrm>
        </p:spPr>
        <p:txBody>
          <a:bodyPr>
            <a:normAutofit/>
          </a:bodyPr>
          <a:lstStyle/>
          <a:p>
            <a:r>
              <a:rPr lang="en-US" altLang="zh-CN" dirty="0"/>
              <a:t>Differential</a:t>
            </a:r>
            <a:r>
              <a:rPr lang="zh-CN" altLang="en-US" dirty="0"/>
              <a:t> </a:t>
            </a:r>
            <a:r>
              <a:rPr lang="en-US" altLang="zh-CN" dirty="0"/>
              <a:t>genes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cellular</a:t>
            </a:r>
            <a:r>
              <a:rPr lang="zh-CN" altLang="en-US" dirty="0"/>
              <a:t> </a:t>
            </a:r>
            <a:r>
              <a:rPr lang="en-US" altLang="zh-CN" dirty="0"/>
              <a:t>contribution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7499" r="49458" b="6360"/>
          <a:stretch/>
        </p:blipFill>
        <p:spPr>
          <a:xfrm>
            <a:off x="695233" y="1246053"/>
            <a:ext cx="1481184" cy="20718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8" t="6937" b="6360"/>
          <a:stretch/>
        </p:blipFill>
        <p:spPr>
          <a:xfrm>
            <a:off x="6393907" y="1058455"/>
            <a:ext cx="2203268" cy="250683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620308" y="5700065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91454" y="5700065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982625" y="3792675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exagon 47"/>
          <p:cNvSpPr/>
          <p:nvPr/>
        </p:nvSpPr>
        <p:spPr>
          <a:xfrm>
            <a:off x="2776393" y="39891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exagon 48"/>
          <p:cNvSpPr/>
          <p:nvPr/>
        </p:nvSpPr>
        <p:spPr>
          <a:xfrm>
            <a:off x="2909905" y="41448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/>
          <p:cNvSpPr/>
          <p:nvPr/>
        </p:nvSpPr>
        <p:spPr>
          <a:xfrm>
            <a:off x="2663527" y="41559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/>
          <p:cNvSpPr/>
          <p:nvPr/>
        </p:nvSpPr>
        <p:spPr>
          <a:xfrm>
            <a:off x="3176720" y="399840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>
            <a:off x="3248278" y="417321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exagon 55"/>
          <p:cNvSpPr/>
          <p:nvPr/>
        </p:nvSpPr>
        <p:spPr>
          <a:xfrm>
            <a:off x="2998698" y="397929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608933" y="3795807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3591058" y="6173414"/>
            <a:ext cx="1298805" cy="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BAFF4"/>
                </a:gs>
                <a:gs pos="100000">
                  <a:srgbClr val="AA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574820" y="4207590"/>
            <a:ext cx="1298805" cy="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BAFF4"/>
                </a:gs>
                <a:gs pos="100000">
                  <a:srgbClr val="AA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424501" y="6132636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          </a:t>
            </a:r>
            <a:r>
              <a:rPr lang="en-US" altLang="zh-CN" sz="900"/>
              <a:t>Proliferation/death</a:t>
            </a:r>
            <a:endParaRPr lang="en-US" sz="900" dirty="0"/>
          </a:p>
        </p:txBody>
      </p:sp>
      <p:sp>
        <p:nvSpPr>
          <p:cNvPr id="76" name="TextBox 75"/>
          <p:cNvSpPr txBox="1"/>
          <p:nvPr/>
        </p:nvSpPr>
        <p:spPr>
          <a:xfrm>
            <a:off x="3705586" y="3950166"/>
            <a:ext cx="14106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/>
              <a:t>Cytodifferentiation</a:t>
            </a:r>
            <a:endParaRPr lang="en-US" sz="900" dirty="0"/>
          </a:p>
        </p:txBody>
      </p:sp>
      <p:sp>
        <p:nvSpPr>
          <p:cNvPr id="79" name="Oval 78"/>
          <p:cNvSpPr/>
          <p:nvPr/>
        </p:nvSpPr>
        <p:spPr>
          <a:xfrm>
            <a:off x="2617714" y="4748143"/>
            <a:ext cx="928296" cy="9282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988860" y="4748143"/>
            <a:ext cx="928296" cy="9282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hord 83"/>
          <p:cNvSpPr/>
          <p:nvPr/>
        </p:nvSpPr>
        <p:spPr>
          <a:xfrm>
            <a:off x="2793010" y="51712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hord 84"/>
          <p:cNvSpPr/>
          <p:nvPr/>
        </p:nvSpPr>
        <p:spPr>
          <a:xfrm>
            <a:off x="3045354" y="51821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511515" y="4988970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        Cell migration</a:t>
            </a:r>
            <a:endParaRPr lang="en-US" sz="900" dirty="0"/>
          </a:p>
        </p:txBody>
      </p:sp>
      <p:sp>
        <p:nvSpPr>
          <p:cNvPr id="110" name="5-Point Star 109"/>
          <p:cNvSpPr/>
          <p:nvPr/>
        </p:nvSpPr>
        <p:spPr>
          <a:xfrm>
            <a:off x="5260979" y="48298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79700" y="2171700"/>
            <a:ext cx="3238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52900" y="158750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?</a:t>
            </a:r>
            <a:endParaRPr lang="en-US" sz="3200" dirty="0"/>
          </a:p>
        </p:txBody>
      </p:sp>
      <p:sp>
        <p:nvSpPr>
          <p:cNvPr id="99" name="Oval 98"/>
          <p:cNvSpPr/>
          <p:nvPr/>
        </p:nvSpPr>
        <p:spPr>
          <a:xfrm>
            <a:off x="636514" y="4454999"/>
            <a:ext cx="1500840" cy="150084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6538260" y="4480399"/>
            <a:ext cx="1500840" cy="15008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5-Point Star 172"/>
          <p:cNvSpPr/>
          <p:nvPr/>
        </p:nvSpPr>
        <p:spPr>
          <a:xfrm>
            <a:off x="5540379" y="48806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2565400" y="3017838"/>
            <a:ext cx="3448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Three</a:t>
            </a:r>
            <a:r>
              <a:rPr lang="zh-CN" altLang="en-US" sz="2000" dirty="0"/>
              <a:t> </a:t>
            </a:r>
            <a:r>
              <a:rPr lang="en-US" altLang="zh-CN" sz="2000" dirty="0"/>
              <a:t>mechanistic</a:t>
            </a:r>
            <a:r>
              <a:rPr lang="zh-CN" altLang="en-US" sz="2000" dirty="0"/>
              <a:t> </a:t>
            </a:r>
            <a:r>
              <a:rPr lang="en-US" altLang="zh-CN" sz="2000" dirty="0"/>
              <a:t>components</a:t>
            </a:r>
            <a:endParaRPr lang="en-US" sz="2000" dirty="0"/>
          </a:p>
        </p:txBody>
      </p:sp>
      <p:sp>
        <p:nvSpPr>
          <p:cNvPr id="175" name="TextBox 174"/>
          <p:cNvSpPr txBox="1"/>
          <p:nvPr/>
        </p:nvSpPr>
        <p:spPr>
          <a:xfrm>
            <a:off x="3615267" y="5984498"/>
            <a:ext cx="157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          </a:t>
            </a:r>
            <a:r>
              <a:rPr lang="en-US" altLang="zh-CN" sz="900"/>
              <a:t>Differential</a:t>
            </a:r>
            <a:endParaRPr lang="en-US" sz="900" dirty="0"/>
          </a:p>
        </p:txBody>
      </p:sp>
      <p:cxnSp>
        <p:nvCxnSpPr>
          <p:cNvPr id="176" name="Straight Arrow Connector 175"/>
          <p:cNvCxnSpPr/>
          <p:nvPr/>
        </p:nvCxnSpPr>
        <p:spPr>
          <a:xfrm>
            <a:off x="3592938" y="5197658"/>
            <a:ext cx="1298805" cy="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BAFF4"/>
                </a:gs>
                <a:gs pos="100000">
                  <a:srgbClr val="AA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Hexagon 176"/>
          <p:cNvSpPr/>
          <p:nvPr/>
        </p:nvSpPr>
        <p:spPr>
          <a:xfrm>
            <a:off x="5138593" y="40145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Hexagon 177"/>
          <p:cNvSpPr/>
          <p:nvPr/>
        </p:nvSpPr>
        <p:spPr>
          <a:xfrm>
            <a:off x="5272105" y="4170233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Hexagon 178"/>
          <p:cNvSpPr/>
          <p:nvPr/>
        </p:nvSpPr>
        <p:spPr>
          <a:xfrm>
            <a:off x="5025727" y="41813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Hexagon 179"/>
          <p:cNvSpPr/>
          <p:nvPr/>
        </p:nvSpPr>
        <p:spPr>
          <a:xfrm>
            <a:off x="5538920" y="4023800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Hexagon 180"/>
          <p:cNvSpPr/>
          <p:nvPr/>
        </p:nvSpPr>
        <p:spPr>
          <a:xfrm>
            <a:off x="5610478" y="4198614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Hexagon 181"/>
          <p:cNvSpPr/>
          <p:nvPr/>
        </p:nvSpPr>
        <p:spPr>
          <a:xfrm>
            <a:off x="5360898" y="4004691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Hexagon 184"/>
          <p:cNvSpPr/>
          <p:nvPr/>
        </p:nvSpPr>
        <p:spPr>
          <a:xfrm>
            <a:off x="2776393" y="58052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Hexagon 185"/>
          <p:cNvSpPr/>
          <p:nvPr/>
        </p:nvSpPr>
        <p:spPr>
          <a:xfrm>
            <a:off x="2909905" y="59609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Hexagon 186"/>
          <p:cNvSpPr/>
          <p:nvPr/>
        </p:nvSpPr>
        <p:spPr>
          <a:xfrm>
            <a:off x="2663527" y="59720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Hexagon 187"/>
          <p:cNvSpPr/>
          <p:nvPr/>
        </p:nvSpPr>
        <p:spPr>
          <a:xfrm>
            <a:off x="3176720" y="581450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Hexagon 188"/>
          <p:cNvSpPr/>
          <p:nvPr/>
        </p:nvSpPr>
        <p:spPr>
          <a:xfrm>
            <a:off x="3248278" y="598931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Hexagon 189"/>
          <p:cNvSpPr/>
          <p:nvPr/>
        </p:nvSpPr>
        <p:spPr>
          <a:xfrm>
            <a:off x="2998698" y="579539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Chord 192"/>
          <p:cNvSpPr/>
          <p:nvPr/>
        </p:nvSpPr>
        <p:spPr>
          <a:xfrm>
            <a:off x="5193310" y="52982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Chord 193"/>
          <p:cNvSpPr/>
          <p:nvPr/>
        </p:nvSpPr>
        <p:spPr>
          <a:xfrm>
            <a:off x="5445654" y="53091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Chord 194"/>
          <p:cNvSpPr/>
          <p:nvPr/>
        </p:nvSpPr>
        <p:spPr>
          <a:xfrm>
            <a:off x="2818410" y="62380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Chord 195"/>
          <p:cNvSpPr/>
          <p:nvPr/>
        </p:nvSpPr>
        <p:spPr>
          <a:xfrm>
            <a:off x="3070754" y="62489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Hexagon 196"/>
          <p:cNvSpPr/>
          <p:nvPr/>
        </p:nvSpPr>
        <p:spPr>
          <a:xfrm>
            <a:off x="5202093" y="58052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Hexagon 197"/>
          <p:cNvSpPr/>
          <p:nvPr/>
        </p:nvSpPr>
        <p:spPr>
          <a:xfrm>
            <a:off x="5335605" y="59609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Hexagon 198"/>
          <p:cNvSpPr/>
          <p:nvPr/>
        </p:nvSpPr>
        <p:spPr>
          <a:xfrm>
            <a:off x="5089227" y="59720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hord 200"/>
          <p:cNvSpPr/>
          <p:nvPr/>
        </p:nvSpPr>
        <p:spPr>
          <a:xfrm>
            <a:off x="5091710" y="61872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Chord 201"/>
          <p:cNvSpPr/>
          <p:nvPr/>
        </p:nvSpPr>
        <p:spPr>
          <a:xfrm>
            <a:off x="5344054" y="61981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Chord 202"/>
          <p:cNvSpPr/>
          <p:nvPr/>
        </p:nvSpPr>
        <p:spPr>
          <a:xfrm>
            <a:off x="5623454" y="58679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Chord 203"/>
          <p:cNvSpPr/>
          <p:nvPr/>
        </p:nvSpPr>
        <p:spPr>
          <a:xfrm>
            <a:off x="5572654" y="60965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Hexagon 204"/>
          <p:cNvSpPr/>
          <p:nvPr/>
        </p:nvSpPr>
        <p:spPr>
          <a:xfrm>
            <a:off x="1011093" y="477652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Hexagon 205"/>
          <p:cNvSpPr/>
          <p:nvPr/>
        </p:nvSpPr>
        <p:spPr>
          <a:xfrm>
            <a:off x="1144605" y="4932233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Hexagon 206"/>
          <p:cNvSpPr/>
          <p:nvPr/>
        </p:nvSpPr>
        <p:spPr>
          <a:xfrm>
            <a:off x="898227" y="49433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Hexagon 207"/>
          <p:cNvSpPr/>
          <p:nvPr/>
        </p:nvSpPr>
        <p:spPr>
          <a:xfrm>
            <a:off x="1411420" y="4785800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Hexagon 208"/>
          <p:cNvSpPr/>
          <p:nvPr/>
        </p:nvSpPr>
        <p:spPr>
          <a:xfrm>
            <a:off x="1482978" y="4960614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Hexagon 209"/>
          <p:cNvSpPr/>
          <p:nvPr/>
        </p:nvSpPr>
        <p:spPr>
          <a:xfrm>
            <a:off x="1233398" y="4766691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Chord 210"/>
          <p:cNvSpPr/>
          <p:nvPr/>
        </p:nvSpPr>
        <p:spPr>
          <a:xfrm>
            <a:off x="1129310" y="52728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Chord 211"/>
          <p:cNvSpPr/>
          <p:nvPr/>
        </p:nvSpPr>
        <p:spPr>
          <a:xfrm>
            <a:off x="1381654" y="52837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Hexagon 212"/>
          <p:cNvSpPr/>
          <p:nvPr/>
        </p:nvSpPr>
        <p:spPr>
          <a:xfrm>
            <a:off x="6929293" y="4941623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Hexagon 213"/>
          <p:cNvSpPr/>
          <p:nvPr/>
        </p:nvSpPr>
        <p:spPr>
          <a:xfrm>
            <a:off x="7062805" y="5097333"/>
            <a:ext cx="199549" cy="170186"/>
          </a:xfrm>
          <a:prstGeom prst="hexagon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Hexagon 214"/>
          <p:cNvSpPr/>
          <p:nvPr/>
        </p:nvSpPr>
        <p:spPr>
          <a:xfrm>
            <a:off x="6816427" y="5108487"/>
            <a:ext cx="199549" cy="170186"/>
          </a:xfrm>
          <a:prstGeom prst="hexagon">
            <a:avLst/>
          </a:prstGeom>
          <a:solidFill>
            <a:srgbClr val="FF919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5-Point Star 215"/>
          <p:cNvSpPr/>
          <p:nvPr/>
        </p:nvSpPr>
        <p:spPr>
          <a:xfrm>
            <a:off x="7292979" y="48425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5-Point Star 216"/>
          <p:cNvSpPr/>
          <p:nvPr/>
        </p:nvSpPr>
        <p:spPr>
          <a:xfrm>
            <a:off x="7572379" y="4893328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Chord 219"/>
          <p:cNvSpPr/>
          <p:nvPr/>
        </p:nvSpPr>
        <p:spPr>
          <a:xfrm>
            <a:off x="6857010" y="5488747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Chord 220"/>
          <p:cNvSpPr/>
          <p:nvPr/>
        </p:nvSpPr>
        <p:spPr>
          <a:xfrm>
            <a:off x="7109354" y="54996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Chord 221"/>
          <p:cNvSpPr/>
          <p:nvPr/>
        </p:nvSpPr>
        <p:spPr>
          <a:xfrm>
            <a:off x="7388754" y="51694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Chord 222"/>
          <p:cNvSpPr/>
          <p:nvPr/>
        </p:nvSpPr>
        <p:spPr>
          <a:xfrm>
            <a:off x="7337954" y="5398080"/>
            <a:ext cx="228020" cy="228020"/>
          </a:xfrm>
          <a:prstGeom prst="chord">
            <a:avLst/>
          </a:prstGeom>
          <a:solidFill>
            <a:srgbClr val="B0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5C2B2822-D669-0C4E-B9B5-47BBF3E592AD}"/>
              </a:ext>
            </a:extLst>
          </p:cNvPr>
          <p:cNvSpPr/>
          <p:nvPr/>
        </p:nvSpPr>
        <p:spPr>
          <a:xfrm>
            <a:off x="2449461" y="4729979"/>
            <a:ext cx="223463" cy="199372"/>
          </a:xfrm>
          <a:prstGeom prst="star5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6664C2D4-943F-DC4C-A5A8-B7CB6317CDE6}"/>
              </a:ext>
            </a:extLst>
          </p:cNvPr>
          <p:cNvCxnSpPr>
            <a:cxnSpLocks/>
          </p:cNvCxnSpPr>
          <p:nvPr/>
        </p:nvCxnSpPr>
        <p:spPr>
          <a:xfrm>
            <a:off x="2669567" y="4771577"/>
            <a:ext cx="536028" cy="252248"/>
          </a:xfrm>
          <a:prstGeom prst="curvedConnector3">
            <a:avLst>
              <a:gd name="adj1" fmla="val 7035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532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Deconvolving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gene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expression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patterns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during</a:t>
            </a:r>
            <a:r>
              <a:rPr lang="zh-CN" altLang="en-US" dirty="0"/>
              <a:t> </a:t>
            </a:r>
            <a:r>
              <a:rPr lang="en-US" altLang="zh-CN" dirty="0"/>
              <a:t>limb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single-cell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37" y="1731968"/>
            <a:ext cx="8438370" cy="27543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7085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32.6"/>
</p:tagLst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643</Words>
  <Application>Microsoft Macintosh PowerPoint</Application>
  <PresentationFormat>On-screen Show (4:3)</PresentationFormat>
  <Paragraphs>272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DengXian</vt:lpstr>
      <vt:lpstr>宋体</vt:lpstr>
      <vt:lpstr>Arial</vt:lpstr>
      <vt:lpstr>Calibri</vt:lpstr>
      <vt:lpstr>Chalkboard</vt:lpstr>
      <vt:lpstr>Default Theme</vt:lpstr>
      <vt:lpstr>Tissue development: from transcription to signaling pathways </vt:lpstr>
      <vt:lpstr>Differential genes and cellular contribution</vt:lpstr>
      <vt:lpstr>Bulk comparison reveals gene expression modules with distinct tissue specificity and temporal trends</vt:lpstr>
      <vt:lpstr>PowerPoint Presentation</vt:lpstr>
      <vt:lpstr>Promoter motif analyses predict specific and shared upstream regulators</vt:lpstr>
      <vt:lpstr>Individual clusters, individual mechanisms</vt:lpstr>
      <vt:lpstr>Neuronal-specific repression mediated by Rest</vt:lpstr>
      <vt:lpstr>Differential genes and cellular contribution</vt:lpstr>
      <vt:lpstr>Deconvolving gene expression patterns during limb development at single-cell level</vt:lpstr>
      <vt:lpstr>Continuous development made of at least 12 discrete states</vt:lpstr>
      <vt:lpstr>3 major lineages revealed</vt:lpstr>
      <vt:lpstr>Limb lineage progression recapitulate the three components of differential expression</vt:lpstr>
      <vt:lpstr>Pan-lineage and stage-specific transcription factors contribute to regulatory network </vt:lpstr>
      <vt:lpstr>Summary</vt:lpstr>
      <vt:lpstr>10% of Cell type-specific markers are known ligands or receptors</vt:lpstr>
      <vt:lpstr>From transcription network to signaling network</vt:lpstr>
      <vt:lpstr>Acknowledgement</vt:lpstr>
      <vt:lpstr>Transcriptomes: domains and trajectories</vt:lpstr>
      <vt:lpstr>Most genes increase over developmental time</vt:lpstr>
      <vt:lpstr>Muscle lineage: two types of transcription factor switches </vt:lpstr>
      <vt:lpstr>Distinct gene programs among limb Single-cells</vt:lpstr>
      <vt:lpstr>Comparing bulk and single-cell</vt:lpstr>
      <vt:lpstr>10X 3’ tag confirms C1 fluidigm cell types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Peng He</dc:creator>
  <cp:lastModifiedBy/>
  <cp:revision>1</cp:revision>
  <cp:lastPrinted>2018-01-25T22:51:25Z</cp:lastPrinted>
  <dcterms:created xsi:type="dcterms:W3CDTF">2017-08-07T02:28:41Z</dcterms:created>
  <dcterms:modified xsi:type="dcterms:W3CDTF">2018-09-19T21:43:44Z</dcterms:modified>
</cp:coreProperties>
</file>